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9.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8"/>
  </p:notesMasterIdLst>
  <p:sldIdLst>
    <p:sldId id="256" r:id="rId2"/>
    <p:sldId id="263" r:id="rId3"/>
    <p:sldId id="258" r:id="rId4"/>
    <p:sldId id="257" r:id="rId5"/>
    <p:sldId id="338" r:id="rId6"/>
    <p:sldId id="339" r:id="rId7"/>
    <p:sldId id="340" r:id="rId8"/>
    <p:sldId id="341" r:id="rId9"/>
    <p:sldId id="342" r:id="rId10"/>
    <p:sldId id="343" r:id="rId11"/>
    <p:sldId id="259" r:id="rId12"/>
    <p:sldId id="260" r:id="rId13"/>
    <p:sldId id="345" r:id="rId14"/>
    <p:sldId id="346" r:id="rId15"/>
    <p:sldId id="370" r:id="rId16"/>
    <p:sldId id="347" r:id="rId17"/>
    <p:sldId id="348" r:id="rId18"/>
    <p:sldId id="349" r:id="rId19"/>
    <p:sldId id="371" r:id="rId20"/>
    <p:sldId id="350" r:id="rId21"/>
    <p:sldId id="372" r:id="rId22"/>
    <p:sldId id="351" r:id="rId23"/>
    <p:sldId id="352" r:id="rId24"/>
    <p:sldId id="353" r:id="rId25"/>
    <p:sldId id="354" r:id="rId26"/>
    <p:sldId id="300" r:id="rId27"/>
    <p:sldId id="355" r:id="rId28"/>
    <p:sldId id="356" r:id="rId29"/>
    <p:sldId id="357" r:id="rId30"/>
    <p:sldId id="360" r:id="rId31"/>
    <p:sldId id="358" r:id="rId32"/>
    <p:sldId id="359" r:id="rId33"/>
    <p:sldId id="361" r:id="rId34"/>
    <p:sldId id="362" r:id="rId35"/>
    <p:sldId id="363" r:id="rId36"/>
    <p:sldId id="365" r:id="rId37"/>
    <p:sldId id="364" r:id="rId38"/>
    <p:sldId id="366" r:id="rId39"/>
    <p:sldId id="367" r:id="rId40"/>
    <p:sldId id="368" r:id="rId41"/>
    <p:sldId id="302" r:id="rId42"/>
    <p:sldId id="369" r:id="rId43"/>
    <p:sldId id="305" r:id="rId44"/>
    <p:sldId id="337" r:id="rId45"/>
    <p:sldId id="279" r:id="rId46"/>
    <p:sldId id="280" r:id="rId47"/>
  </p:sldIdLst>
  <p:sldSz cx="9144000" cy="5143500" type="screen16x9"/>
  <p:notesSz cx="6858000" cy="9144000"/>
  <p:embeddedFontLst>
    <p:embeddedFont>
      <p:font typeface="Exo 2" panose="020B0604020202020204" charset="-94"/>
      <p:regular r:id="rId49"/>
      <p:bold r:id="rId50"/>
      <p:italic r:id="rId51"/>
      <p:boldItalic r:id="rId52"/>
    </p:embeddedFont>
    <p:embeddedFont>
      <p:font typeface="Fira Sans Extra Condensed Medium" panose="020B0604020202020204" charset="0"/>
      <p:regular r:id="rId53"/>
      <p:bold r:id="rId54"/>
      <p:italic r:id="rId55"/>
      <p:boldItalic r:id="rId56"/>
    </p:embeddedFont>
    <p:embeddedFont>
      <p:font typeface="Roboto Condensed" panose="020B0604020202020204" charset="0"/>
      <p:regular r:id="rId57"/>
      <p:bold r:id="rId58"/>
      <p:italic r:id="rId59"/>
      <p:boldItalic r:id="rId60"/>
    </p:embeddedFont>
    <p:embeddedFont>
      <p:font typeface="Roboto Condensed Light" panose="020B0604020202020204" charset="0"/>
      <p:regular r:id="rId61"/>
      <p:bold r:id="rId62"/>
      <p:italic r:id="rId63"/>
      <p:boldItalic r:id="rId64"/>
    </p:embeddedFont>
    <p:embeddedFont>
      <p:font typeface="Squada One" panose="020B060402020202020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BC2018-B660-4AB1-86C3-5B8C9759CB65}">
  <a:tblStyle styleId="{1EBC2018-B660-4AB1-86C3-5B8C9759CB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8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19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22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030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74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40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579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58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95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509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525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581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16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552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518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663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483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44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9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010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362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08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89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632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50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061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85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375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46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317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694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680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24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511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796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33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4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57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183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elektrikport.com/teknik-kutuphane/bundle-ile-sayfalar-arasi-veri-transferi-android-programlama--13/15251#ad-image-0"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gif"/><Relationship Id="rId5" Type="http://schemas.openxmlformats.org/officeDocument/2006/relationships/hyperlink" Target="http://www.elektrikport.com/teknik-kutuphane/tumlesik-iletisim-nedir-sirketler-icin-iletisim-cozumleri/11515#ad-image-0" TargetMode="External"/><Relationship Id="rId4" Type="http://schemas.openxmlformats.org/officeDocument/2006/relationships/hyperlink" Target="http://www.elektrikport.com/teknik-kutuphane/muhendis-olmasaydi-bilgisayar-muhendisligi/14596#ad-image-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medium.com/@paypayt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mailto:uates@gtu.edu.tr"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linkedin.com/in/u&#287;urkan-ate&#351;/" TargetMode="External"/><Relationship Id="rId11" Type="http://schemas.openxmlformats.org/officeDocument/2006/relationships/hyperlink" Target="mailto:ugurkanates97@gmail.com" TargetMode="External"/><Relationship Id="rId5" Type="http://schemas.openxmlformats.org/officeDocument/2006/relationships/hyperlink" Target="https://github.com/ugurkanates"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rel.com.tr/urun-cozum/buyuk-olcekli-isletmeler"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karel.com.tr/blog/5-soruda-vpn-nedir-nasil-calisi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ugurkanates/GTURocketTeam/blob/master/libraries/GTU/Flight.h"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s://github.com/ugurkanates/GTURocketTeam/blob/master/libraries/GTU/Flight.cp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mailto:uates@gtu.edu.tr"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maker.robotistan.com/mikrodenetleyici-mikroislemci/"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hyperlink" Target="https://www.goodreads.com/quotes/tag/programming" TargetMode="External"/><Relationship Id="rId5" Type="http://schemas.openxmlformats.org/officeDocument/2006/relationships/hyperlink" Target="https://www.youtube.com/watch?v=-yq1EmTkBCs" TargetMode="External"/><Relationship Id="rId4" Type="http://schemas.openxmlformats.org/officeDocument/2006/relationships/hyperlink" Target="http://www.kodlamadersi.com/algoritma-nedir.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Uğurkan</a:t>
            </a:r>
            <a:r>
              <a:rPr lang="en-US" dirty="0"/>
              <a:t> </a:t>
            </a:r>
            <a:r>
              <a:rPr lang="en-US" dirty="0" err="1"/>
              <a:t>Ateş</a:t>
            </a:r>
            <a:r>
              <a:rPr lang="en-US" dirty="0"/>
              <a:t> </a:t>
            </a:r>
            <a:r>
              <a:rPr lang="tr-TR" dirty="0"/>
              <a:t>18</a:t>
            </a:r>
            <a:r>
              <a:rPr lang="en-US" dirty="0"/>
              <a:t>.1</a:t>
            </a:r>
            <a:r>
              <a:rPr lang="tr-TR" dirty="0"/>
              <a:t>1</a:t>
            </a:r>
            <a:r>
              <a:rPr lang="en-US" dirty="0"/>
              <a:t>.2019</a:t>
            </a:r>
            <a:endParaRPr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&gt;</a:t>
            </a:r>
            <a:r>
              <a:rPr lang="en-US" dirty="0" err="1">
                <a:solidFill>
                  <a:srgbClr val="434343"/>
                </a:solidFill>
              </a:rPr>
              <a:t>Roket</a:t>
            </a:r>
            <a:r>
              <a:rPr lang="en-US" dirty="0">
                <a:solidFill>
                  <a:srgbClr val="434343"/>
                </a:solidFill>
              </a:rPr>
              <a:t> </a:t>
            </a:r>
            <a:r>
              <a:rPr lang="en-US" dirty="0" err="1">
                <a:solidFill>
                  <a:srgbClr val="434343"/>
                </a:solidFill>
              </a:rPr>
              <a:t>Yazılımı</a:t>
            </a:r>
            <a:r>
              <a:rPr lang="en-US" dirty="0">
                <a:solidFill>
                  <a:srgbClr val="434343"/>
                </a:solidFill>
              </a:rPr>
              <a:t> </a:t>
            </a:r>
            <a:r>
              <a:rPr lang="en-US" dirty="0" err="1">
                <a:solidFill>
                  <a:srgbClr val="434343"/>
                </a:solidFill>
              </a:rPr>
              <a:t>Eğitimi</a:t>
            </a:r>
            <a:endParaRPr lang="en-US" dirty="0">
              <a:solidFill>
                <a:srgbClr val="434343"/>
              </a:solidFill>
            </a:endParaRPr>
          </a:p>
          <a:p>
            <a:pPr marL="0" lvl="0" indent="0" algn="r" rtl="0">
              <a:spcBef>
                <a:spcPts val="0"/>
              </a:spcBef>
              <a:spcAft>
                <a:spcPts val="0"/>
              </a:spcAft>
              <a:buNone/>
            </a:pPr>
            <a:r>
              <a:rPr lang="en-US" dirty="0" err="1">
                <a:solidFill>
                  <a:srgbClr val="434343"/>
                </a:solidFill>
              </a:rPr>
              <a:t>Hafta</a:t>
            </a:r>
            <a:r>
              <a:rPr lang="en-US" dirty="0">
                <a:solidFill>
                  <a:srgbClr val="434343"/>
                </a:solidFill>
              </a:rPr>
              <a:t> 2</a:t>
            </a:r>
            <a:br>
              <a:rPr lang="en-US" dirty="0">
                <a:solidFill>
                  <a:srgbClr val="434343"/>
                </a:solidFill>
              </a:rPr>
            </a:br>
            <a:r>
              <a:rPr lang="tr-TR" sz="1400" dirty="0">
                <a:solidFill>
                  <a:srgbClr val="434343"/>
                </a:solidFill>
              </a:rPr>
              <a:t>Haberleşme Protokolleri, Algoritmalar ve Model Roket Yazılım Örneği</a:t>
            </a:r>
            <a:endParaRPr lang="en-US" sz="1800"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17" name="Picture 16">
            <a:extLst>
              <a:ext uri="{FF2B5EF4-FFF2-40B4-BE49-F238E27FC236}">
                <a16:creationId xmlns:a16="http://schemas.microsoft.com/office/drawing/2014/main" id="{20AA6DF9-6E71-48F9-861F-6CA053B8785E}"/>
              </a:ext>
            </a:extLst>
          </p:cNvPr>
          <p:cNvPicPr>
            <a:picLocks noChangeAspect="1"/>
          </p:cNvPicPr>
          <p:nvPr/>
        </p:nvPicPr>
        <p:blipFill>
          <a:blip r:embed="rId3"/>
          <a:stretch>
            <a:fillRect/>
          </a:stretch>
        </p:blipFill>
        <p:spPr>
          <a:xfrm>
            <a:off x="244830" y="3292022"/>
            <a:ext cx="1782301" cy="1782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798597"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pic>
        <p:nvPicPr>
          <p:cNvPr id="8" name="Picture 7">
            <a:extLst>
              <a:ext uri="{FF2B5EF4-FFF2-40B4-BE49-F238E27FC236}">
                <a16:creationId xmlns:a16="http://schemas.microsoft.com/office/drawing/2014/main" id="{B5328556-C902-48F7-9D56-AAFD1B12557C}"/>
              </a:ext>
            </a:extLst>
          </p:cNvPr>
          <p:cNvPicPr>
            <a:picLocks noChangeAspect="1"/>
          </p:cNvPicPr>
          <p:nvPr/>
        </p:nvPicPr>
        <p:blipFill>
          <a:blip r:embed="rId3"/>
          <a:stretch>
            <a:fillRect/>
          </a:stretch>
        </p:blipFill>
        <p:spPr>
          <a:xfrm>
            <a:off x="2556487" y="946200"/>
            <a:ext cx="4031026" cy="4151355"/>
          </a:xfrm>
          <a:prstGeom prst="rect">
            <a:avLst/>
          </a:prstGeom>
        </p:spPr>
      </p:pic>
    </p:spTree>
    <p:extLst>
      <p:ext uri="{BB962C8B-B14F-4D97-AF65-F5344CB8AC3E}">
        <p14:creationId xmlns:p14="http://schemas.microsoft.com/office/powerpoint/2010/main" val="129331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Haberleşme</a:t>
            </a:r>
            <a:r>
              <a:rPr lang="en-US" dirty="0"/>
              <a:t> </a:t>
            </a:r>
            <a:r>
              <a:rPr lang="en-US" dirty="0" err="1"/>
              <a:t>Protokolleri</a:t>
            </a:r>
            <a:endParaRPr dirty="0"/>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Programs must be written for people  and only machines to execute “ – Harold Abelson</a:t>
            </a:r>
            <a:endParaRPr dirty="0"/>
          </a:p>
        </p:txBody>
      </p:sp>
      <p:pic>
        <p:nvPicPr>
          <p:cNvPr id="4" name="Picture 3">
            <a:extLst>
              <a:ext uri="{FF2B5EF4-FFF2-40B4-BE49-F238E27FC236}">
                <a16:creationId xmlns:a16="http://schemas.microsoft.com/office/drawing/2014/main" id="{F57D3DFC-ACE9-46AF-9A82-D973587FDA94}"/>
              </a:ext>
            </a:extLst>
          </p:cNvPr>
          <p:cNvPicPr>
            <a:picLocks noChangeAspect="1"/>
          </p:cNvPicPr>
          <p:nvPr/>
        </p:nvPicPr>
        <p:blipFill>
          <a:blip r:embed="rId3"/>
          <a:stretch>
            <a:fillRect/>
          </a:stretch>
        </p:blipFill>
        <p:spPr>
          <a:xfrm>
            <a:off x="923553" y="332533"/>
            <a:ext cx="2172937" cy="16328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6156026" cy="12693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Protokolü</a:t>
            </a:r>
            <a:r>
              <a:rPr lang="en-US" dirty="0"/>
              <a:t> </a:t>
            </a:r>
            <a:r>
              <a:rPr lang="en-US" dirty="0" err="1"/>
              <a:t>Nedir</a:t>
            </a:r>
            <a:r>
              <a:rPr lang="en-US" dirty="0"/>
              <a:t>?</a:t>
            </a:r>
            <a:endParaRPr sz="2800" dirty="0"/>
          </a:p>
        </p:txBody>
      </p:sp>
      <p:sp>
        <p:nvSpPr>
          <p:cNvPr id="4" name="Rectangle 3">
            <a:extLst>
              <a:ext uri="{FF2B5EF4-FFF2-40B4-BE49-F238E27FC236}">
                <a16:creationId xmlns:a16="http://schemas.microsoft.com/office/drawing/2014/main" id="{F228DA4C-47CD-40F8-8E9A-52CBABB5C83E}"/>
              </a:ext>
            </a:extLst>
          </p:cNvPr>
          <p:cNvSpPr/>
          <p:nvPr/>
        </p:nvSpPr>
        <p:spPr>
          <a:xfrm>
            <a:off x="1472453" y="1507441"/>
            <a:ext cx="7368988" cy="1384995"/>
          </a:xfrm>
          <a:prstGeom prst="rect">
            <a:avLst/>
          </a:prstGeom>
        </p:spPr>
        <p:txBody>
          <a:bodyPr wrap="square">
            <a:spAutoFit/>
          </a:bodyPr>
          <a:lstStyle/>
          <a:p>
            <a:r>
              <a:rPr lang="en-US" dirty="0" err="1">
                <a:solidFill>
                  <a:srgbClr val="333333"/>
                </a:solidFill>
                <a:latin typeface="Roboto Condensed Light" panose="020B0604020202020204" charset="0"/>
                <a:ea typeface="Roboto Condensed Light" panose="020B0604020202020204" charset="0"/>
              </a:rPr>
              <a:t>Sistemler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arası</a:t>
            </a:r>
            <a:r>
              <a:rPr lang="en-US" dirty="0">
                <a:solidFill>
                  <a:srgbClr val="333333"/>
                </a:solidFill>
                <a:latin typeface="Roboto Condensed Light" panose="020B0604020202020204" charset="0"/>
                <a:ea typeface="Roboto Condensed Light" panose="020B0604020202020204" charset="0"/>
              </a:rPr>
              <a:t> </a:t>
            </a:r>
            <a:r>
              <a:rPr lang="en-US" b="1" dirty="0" err="1">
                <a:solidFill>
                  <a:srgbClr val="0099CC"/>
                </a:solidFill>
                <a:latin typeface="Roboto Condensed Light" panose="020B0604020202020204" charset="0"/>
                <a:ea typeface="Roboto Condensed Light" panose="020B0604020202020204" charset="0"/>
                <a:hlinkClick r:id="rId3"/>
              </a:rPr>
              <a:t>veri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toplama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işleme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analiz</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işlemleri</a:t>
            </a:r>
            <a:r>
              <a:rPr lang="en-US" dirty="0">
                <a:solidFill>
                  <a:srgbClr val="333333"/>
                </a:solidFill>
                <a:latin typeface="Roboto Condensed Light" panose="020B0604020202020204" charset="0"/>
                <a:ea typeface="Roboto Condensed Light" panose="020B0604020202020204" charset="0"/>
              </a:rPr>
              <a:t>, </a:t>
            </a:r>
            <a:r>
              <a:rPr lang="en-US" b="1" dirty="0" err="1">
                <a:solidFill>
                  <a:srgbClr val="333333"/>
                </a:solidFill>
                <a:latin typeface="Roboto Condensed Light" panose="020B0604020202020204" charset="0"/>
                <a:ea typeface="Roboto Condensed Light" panose="020B0604020202020204" charset="0"/>
              </a:rPr>
              <a:t>otomasyon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sistemlerinin</a:t>
            </a:r>
            <a:r>
              <a:rPr lang="en-US" dirty="0">
                <a:solidFill>
                  <a:srgbClr val="333333"/>
                </a:solidFill>
                <a:latin typeface="Roboto Condensed Light" panose="020B0604020202020204" charset="0"/>
                <a:ea typeface="Roboto Condensed Light" panose="020B0604020202020204" charset="0"/>
              </a:rPr>
              <a:t> PLC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b="1" dirty="0" err="1">
                <a:solidFill>
                  <a:srgbClr val="0099CC"/>
                </a:solidFill>
                <a:latin typeface="Roboto Condensed Light" panose="020B0604020202020204" charset="0"/>
                <a:ea typeface="Roboto Condensed Light" panose="020B0604020202020204" charset="0"/>
                <a:hlinkClick r:id="rId4"/>
              </a:rPr>
              <a:t>bilgisayar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sistemleriyle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haberleşmesi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sonucu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gerçekleştirilmektedir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Haberleşmede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verici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alıcı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arasındaki</a:t>
            </a:r>
            <a:r>
              <a:rPr lang="en-US" dirty="0">
                <a:solidFill>
                  <a:srgbClr val="333333"/>
                </a:solidFill>
                <a:latin typeface="Roboto Condensed Light" panose="020B0604020202020204" charset="0"/>
                <a:ea typeface="Roboto Condensed Light" panose="020B0604020202020204" charset="0"/>
              </a:rPr>
              <a:t> </a:t>
            </a:r>
            <a:r>
              <a:rPr lang="en-US" b="1" dirty="0" err="1">
                <a:solidFill>
                  <a:srgbClr val="0099CC"/>
                </a:solidFill>
                <a:latin typeface="Roboto Condensed Light" panose="020B0604020202020204" charset="0"/>
                <a:ea typeface="Roboto Condensed Light" panose="020B0604020202020204" charset="0"/>
                <a:hlinkClick r:id="rId5"/>
              </a:rPr>
              <a:t>iletişimin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hızlı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güvenilir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olması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için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kullanılan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cihazlara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göre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bazı</a:t>
            </a:r>
            <a:r>
              <a:rPr lang="en-US" dirty="0">
                <a:solidFill>
                  <a:srgbClr val="333333"/>
                </a:solidFill>
                <a:latin typeface="Roboto Condensed Light" panose="020B0604020202020204" charset="0"/>
                <a:ea typeface="Roboto Condensed Light" panose="020B0604020202020204" charset="0"/>
              </a:rPr>
              <a:t> </a:t>
            </a:r>
            <a:r>
              <a:rPr lang="en-US" b="1" dirty="0" err="1">
                <a:solidFill>
                  <a:srgbClr val="333333"/>
                </a:solidFill>
                <a:latin typeface="Roboto Condensed Light" panose="020B0604020202020204" charset="0"/>
                <a:ea typeface="Roboto Condensed Light" panose="020B0604020202020204" charset="0"/>
              </a:rPr>
              <a:t>kuralların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belirlenmesi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gerekir</a:t>
            </a:r>
            <a:r>
              <a:rPr lang="en-US" dirty="0">
                <a:solidFill>
                  <a:srgbClr val="333333"/>
                </a:solidFill>
                <a:latin typeface="Roboto Condensed Light" panose="020B0604020202020204" charset="0"/>
                <a:ea typeface="Roboto Condensed Light" panose="020B0604020202020204" charset="0"/>
              </a:rPr>
              <a:t>. Bu </a:t>
            </a:r>
            <a:r>
              <a:rPr lang="en-US" dirty="0" err="1">
                <a:solidFill>
                  <a:srgbClr val="333333"/>
                </a:solidFill>
                <a:latin typeface="Roboto Condensed Light" panose="020B0604020202020204" charset="0"/>
                <a:ea typeface="Roboto Condensed Light" panose="020B0604020202020204" charset="0"/>
              </a:rPr>
              <a:t>kuralların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belirlenmesiyle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protokolleri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belirlenmiş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olur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Tüm</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protokollerin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kendine</a:t>
            </a:r>
            <a:r>
              <a:rPr lang="en-US" dirty="0">
                <a:solidFill>
                  <a:srgbClr val="333333"/>
                </a:solidFill>
                <a:latin typeface="Roboto Condensed Light" panose="020B0604020202020204" charset="0"/>
                <a:ea typeface="Roboto Condensed Light" panose="020B0604020202020204" charset="0"/>
              </a:rPr>
              <a:t> has </a:t>
            </a:r>
            <a:r>
              <a:rPr lang="en-US" dirty="0" err="1">
                <a:solidFill>
                  <a:srgbClr val="333333"/>
                </a:solidFill>
                <a:latin typeface="Roboto Condensed Light" panose="020B0604020202020204" charset="0"/>
                <a:ea typeface="Roboto Condensed Light" panose="020B0604020202020204" charset="0"/>
              </a:rPr>
              <a:t>özellikleri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belirlenmiş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sabitlenmiştir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Cihazların</a:t>
            </a:r>
            <a:r>
              <a:rPr lang="en-US" dirty="0">
                <a:solidFill>
                  <a:srgbClr val="333333"/>
                </a:solidFill>
                <a:latin typeface="Roboto Condensed Light" panose="020B0604020202020204" charset="0"/>
                <a:ea typeface="Roboto Condensed Light" panose="020B0604020202020204" charset="0"/>
              </a:rPr>
              <a:t> da </a:t>
            </a:r>
            <a:r>
              <a:rPr lang="en-US" dirty="0" err="1">
                <a:solidFill>
                  <a:srgbClr val="333333"/>
                </a:solidFill>
                <a:latin typeface="Roboto Condensed Light" panose="020B0604020202020204" charset="0"/>
                <a:ea typeface="Roboto Condensed Light" panose="020B0604020202020204" charset="0"/>
              </a:rPr>
              <a:t>bu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protokollere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uygun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üretilmesi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gerekmektedir</a:t>
            </a:r>
            <a:r>
              <a:rPr lang="en-US" dirty="0">
                <a:solidFill>
                  <a:srgbClr val="333333"/>
                </a:solidFill>
                <a:latin typeface="Roboto Condensed Light" panose="020B0604020202020204" charset="0"/>
                <a:ea typeface="Roboto Condensed Light" panose="020B0604020202020204" charset="0"/>
              </a:rPr>
              <a:t>.</a:t>
            </a:r>
            <a:endParaRPr lang="en-US" dirty="0">
              <a:latin typeface="Roboto Condensed Light" panose="020B0604020202020204" charset="0"/>
              <a:ea typeface="Roboto Condensed Light" panose="020B0604020202020204" charset="0"/>
            </a:endParaRPr>
          </a:p>
        </p:txBody>
      </p:sp>
      <p:pic>
        <p:nvPicPr>
          <p:cNvPr id="8196" name="Picture 4" descr="Image result for communication protocol gif">
            <a:extLst>
              <a:ext uri="{FF2B5EF4-FFF2-40B4-BE49-F238E27FC236}">
                <a16:creationId xmlns:a16="http://schemas.microsoft.com/office/drawing/2014/main" id="{6E5146F4-A87F-4733-B697-05164C50FD6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055999" y="2892436"/>
            <a:ext cx="4869235" cy="2160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a:t>
            </a:r>
            <a:r>
              <a:rPr lang="en-US" dirty="0" err="1"/>
              <a:t>CANbus</a:t>
            </a:r>
            <a:endParaRPr sz="2800" dirty="0"/>
          </a:p>
        </p:txBody>
      </p:sp>
      <p:pic>
        <p:nvPicPr>
          <p:cNvPr id="3" name="Picture 2">
            <a:extLst>
              <a:ext uri="{FF2B5EF4-FFF2-40B4-BE49-F238E27FC236}">
                <a16:creationId xmlns:a16="http://schemas.microsoft.com/office/drawing/2014/main" id="{888C21B4-066E-48CB-A689-BE2B0AB7BDE3}"/>
              </a:ext>
            </a:extLst>
          </p:cNvPr>
          <p:cNvPicPr>
            <a:picLocks noChangeAspect="1"/>
          </p:cNvPicPr>
          <p:nvPr/>
        </p:nvPicPr>
        <p:blipFill>
          <a:blip r:embed="rId3"/>
          <a:stretch>
            <a:fillRect/>
          </a:stretch>
        </p:blipFill>
        <p:spPr>
          <a:xfrm>
            <a:off x="979914" y="732867"/>
            <a:ext cx="2671413" cy="1922805"/>
          </a:xfrm>
          <a:prstGeom prst="rect">
            <a:avLst/>
          </a:prstGeom>
        </p:spPr>
      </p:pic>
      <p:sp>
        <p:nvSpPr>
          <p:cNvPr id="5" name="Rectangle 4">
            <a:extLst>
              <a:ext uri="{FF2B5EF4-FFF2-40B4-BE49-F238E27FC236}">
                <a16:creationId xmlns:a16="http://schemas.microsoft.com/office/drawing/2014/main" id="{87307A8E-CB30-4B82-B6F7-C3A1C08EDC9C}"/>
              </a:ext>
            </a:extLst>
          </p:cNvPr>
          <p:cNvSpPr/>
          <p:nvPr/>
        </p:nvSpPr>
        <p:spPr>
          <a:xfrm>
            <a:off x="638734" y="2571750"/>
            <a:ext cx="8128748" cy="2462213"/>
          </a:xfrm>
          <a:prstGeom prst="rect">
            <a:avLst/>
          </a:prstGeom>
        </p:spPr>
        <p:txBody>
          <a:bodyPr wrap="square">
            <a:spAutoFit/>
          </a:bodyPr>
          <a:lstStyle/>
          <a:p>
            <a:r>
              <a:rPr lang="en-US" b="1" dirty="0" err="1">
                <a:solidFill>
                  <a:srgbClr val="4C4C4C"/>
                </a:solidFill>
                <a:latin typeface="Roboto Slab"/>
              </a:rPr>
              <a:t>Canbus</a:t>
            </a:r>
            <a:r>
              <a:rPr lang="en-US" b="1" dirty="0">
                <a:solidFill>
                  <a:srgbClr val="4C4C4C"/>
                </a:solidFill>
                <a:latin typeface="Roboto Slab"/>
              </a:rPr>
              <a:t> </a:t>
            </a:r>
            <a:r>
              <a:rPr lang="en-US" b="1" dirty="0" err="1">
                <a:solidFill>
                  <a:srgbClr val="4C4C4C"/>
                </a:solidFill>
                <a:latin typeface="Roboto Slab"/>
              </a:rPr>
              <a:t>Protokolü</a:t>
            </a:r>
            <a:endParaRPr lang="en-US" dirty="0">
              <a:solidFill>
                <a:srgbClr val="4C4C4C"/>
              </a:solidFill>
              <a:latin typeface="Roboto Slab"/>
            </a:endParaRPr>
          </a:p>
          <a:p>
            <a:pPr>
              <a:buFont typeface="Arial" panose="020B0604020202020204" pitchFamily="34" charset="0"/>
              <a:buChar char="•"/>
            </a:pPr>
            <a:r>
              <a:rPr lang="en-US" dirty="0">
                <a:solidFill>
                  <a:srgbClr val="4C4C4C"/>
                </a:solidFill>
                <a:latin typeface="Roboto Slab"/>
              </a:rPr>
              <a:t>1980’lerde Robert Bosch </a:t>
            </a:r>
            <a:r>
              <a:rPr lang="en-US" dirty="0" err="1">
                <a:solidFill>
                  <a:srgbClr val="4C4C4C"/>
                </a:solidFill>
                <a:latin typeface="Roboto Slab"/>
              </a:rPr>
              <a:t>tarafından</a:t>
            </a:r>
            <a:r>
              <a:rPr lang="en-US" dirty="0">
                <a:solidFill>
                  <a:srgbClr val="4C4C4C"/>
                </a:solidFill>
                <a:latin typeface="Roboto Slab"/>
              </a:rPr>
              <a:t> </a:t>
            </a:r>
            <a:r>
              <a:rPr lang="en-US" dirty="0" err="1">
                <a:solidFill>
                  <a:srgbClr val="4C4C4C"/>
                </a:solidFill>
                <a:latin typeface="Roboto Slab"/>
              </a:rPr>
              <a:t>geliştirilmiştir</a:t>
            </a:r>
            <a:r>
              <a:rPr lang="en-US" dirty="0">
                <a:solidFill>
                  <a:srgbClr val="4C4C4C"/>
                </a:solidFill>
                <a:latin typeface="Roboto Slab"/>
              </a:rPr>
              <a:t>.</a:t>
            </a:r>
          </a:p>
          <a:p>
            <a:pPr>
              <a:buFont typeface="Arial" panose="020B0604020202020204" pitchFamily="34" charset="0"/>
              <a:buChar char="•"/>
            </a:pPr>
            <a:r>
              <a:rPr lang="en-US" b="1" dirty="0" err="1">
                <a:solidFill>
                  <a:srgbClr val="4C4C4C"/>
                </a:solidFill>
                <a:latin typeface="Roboto Slab"/>
              </a:rPr>
              <a:t>Birden</a:t>
            </a:r>
            <a:r>
              <a:rPr lang="en-US" b="1" dirty="0">
                <a:solidFill>
                  <a:srgbClr val="4C4C4C"/>
                </a:solidFill>
                <a:latin typeface="Roboto Slab"/>
              </a:rPr>
              <a:t> </a:t>
            </a:r>
            <a:r>
              <a:rPr lang="en-US" b="1" dirty="0" err="1">
                <a:solidFill>
                  <a:srgbClr val="4C4C4C"/>
                </a:solidFill>
                <a:latin typeface="Roboto Slab"/>
              </a:rPr>
              <a:t>çok</a:t>
            </a:r>
            <a:r>
              <a:rPr lang="en-US" b="1" dirty="0">
                <a:solidFill>
                  <a:srgbClr val="4C4C4C"/>
                </a:solidFill>
                <a:latin typeface="Roboto Slab"/>
              </a:rPr>
              <a:t> </a:t>
            </a:r>
            <a:r>
              <a:rPr lang="en-US" b="1" dirty="0" err="1">
                <a:solidFill>
                  <a:srgbClr val="4C4C4C"/>
                </a:solidFill>
                <a:latin typeface="Roboto Slab"/>
              </a:rPr>
              <a:t>kablodan</a:t>
            </a:r>
            <a:r>
              <a:rPr lang="en-US" b="1" dirty="0">
                <a:solidFill>
                  <a:srgbClr val="4C4C4C"/>
                </a:solidFill>
                <a:latin typeface="Roboto Slab"/>
              </a:rPr>
              <a:t> </a:t>
            </a:r>
            <a:r>
              <a:rPr lang="en-US" b="1" dirty="0" err="1">
                <a:solidFill>
                  <a:srgbClr val="4C4C4C"/>
                </a:solidFill>
                <a:latin typeface="Roboto Slab"/>
              </a:rPr>
              <a:t>veri</a:t>
            </a:r>
            <a:r>
              <a:rPr lang="en-US" b="1" dirty="0">
                <a:solidFill>
                  <a:srgbClr val="4C4C4C"/>
                </a:solidFill>
                <a:latin typeface="Roboto Slab"/>
              </a:rPr>
              <a:t> </a:t>
            </a:r>
            <a:r>
              <a:rPr lang="en-US" b="1" dirty="0" err="1">
                <a:solidFill>
                  <a:srgbClr val="4C4C4C"/>
                </a:solidFill>
                <a:latin typeface="Roboto Slab"/>
              </a:rPr>
              <a:t>transferi</a:t>
            </a:r>
            <a:r>
              <a:rPr lang="en-US" b="1" dirty="0">
                <a:solidFill>
                  <a:srgbClr val="4C4C4C"/>
                </a:solidFill>
                <a:latin typeface="Roboto Slab"/>
              </a:rPr>
              <a:t> </a:t>
            </a:r>
            <a:r>
              <a:rPr lang="en-US" b="1" dirty="0" err="1">
                <a:solidFill>
                  <a:srgbClr val="4C4C4C"/>
                </a:solidFill>
                <a:latin typeface="Roboto Slab"/>
              </a:rPr>
              <a:t>yerine</a:t>
            </a:r>
            <a:r>
              <a:rPr lang="en-US" b="1" dirty="0">
                <a:solidFill>
                  <a:srgbClr val="4C4C4C"/>
                </a:solidFill>
                <a:latin typeface="Roboto Slab"/>
              </a:rPr>
              <a:t>, </a:t>
            </a:r>
            <a:r>
              <a:rPr lang="en-US" b="1" dirty="0" err="1">
                <a:solidFill>
                  <a:srgbClr val="4C4C4C"/>
                </a:solidFill>
                <a:latin typeface="Roboto Slab"/>
              </a:rPr>
              <a:t>tek</a:t>
            </a:r>
            <a:r>
              <a:rPr lang="en-US" b="1" dirty="0">
                <a:solidFill>
                  <a:srgbClr val="4C4C4C"/>
                </a:solidFill>
                <a:latin typeface="Roboto Slab"/>
              </a:rPr>
              <a:t> </a:t>
            </a:r>
            <a:r>
              <a:rPr lang="en-US" b="1" dirty="0" err="1">
                <a:solidFill>
                  <a:srgbClr val="4C4C4C"/>
                </a:solidFill>
                <a:latin typeface="Roboto Slab"/>
              </a:rPr>
              <a:t>bir</a:t>
            </a:r>
            <a:r>
              <a:rPr lang="en-US" b="1" dirty="0">
                <a:solidFill>
                  <a:srgbClr val="4C4C4C"/>
                </a:solidFill>
                <a:latin typeface="Roboto Slab"/>
              </a:rPr>
              <a:t> </a:t>
            </a:r>
            <a:r>
              <a:rPr lang="en-US" b="1" dirty="0" err="1">
                <a:solidFill>
                  <a:srgbClr val="4C4C4C"/>
                </a:solidFill>
                <a:latin typeface="Roboto Slab"/>
              </a:rPr>
              <a:t>kablodan</a:t>
            </a:r>
            <a:r>
              <a:rPr lang="en-US" b="1" dirty="0">
                <a:solidFill>
                  <a:srgbClr val="4C4C4C"/>
                </a:solidFill>
                <a:latin typeface="Roboto Slab"/>
              </a:rPr>
              <a:t> </a:t>
            </a:r>
            <a:r>
              <a:rPr lang="en-US" b="1" dirty="0" err="1">
                <a:solidFill>
                  <a:srgbClr val="4C4C4C"/>
                </a:solidFill>
                <a:latin typeface="Roboto Slab"/>
              </a:rPr>
              <a:t>yazılım</a:t>
            </a:r>
            <a:r>
              <a:rPr lang="en-US" b="1" dirty="0">
                <a:solidFill>
                  <a:srgbClr val="4C4C4C"/>
                </a:solidFill>
                <a:latin typeface="Roboto Slab"/>
              </a:rPr>
              <a:t> </a:t>
            </a:r>
            <a:r>
              <a:rPr lang="en-US" b="1" dirty="0" err="1">
                <a:solidFill>
                  <a:srgbClr val="4C4C4C"/>
                </a:solidFill>
                <a:latin typeface="Roboto Slab"/>
              </a:rPr>
              <a:t>kontrollü</a:t>
            </a:r>
            <a:r>
              <a:rPr lang="en-US" b="1" dirty="0">
                <a:solidFill>
                  <a:srgbClr val="4C4C4C"/>
                </a:solidFill>
                <a:latin typeface="Roboto Slab"/>
              </a:rPr>
              <a:t> </a:t>
            </a:r>
            <a:r>
              <a:rPr lang="en-US" b="1" dirty="0" err="1">
                <a:solidFill>
                  <a:srgbClr val="4C4C4C"/>
                </a:solidFill>
                <a:latin typeface="Roboto Slab"/>
              </a:rPr>
              <a:t>veri</a:t>
            </a:r>
            <a:r>
              <a:rPr lang="en-US" b="1" dirty="0">
                <a:solidFill>
                  <a:srgbClr val="4C4C4C"/>
                </a:solidFill>
                <a:latin typeface="Roboto Slab"/>
              </a:rPr>
              <a:t> </a:t>
            </a:r>
            <a:r>
              <a:rPr lang="en-US" b="1" dirty="0" err="1">
                <a:solidFill>
                  <a:srgbClr val="4C4C4C"/>
                </a:solidFill>
                <a:latin typeface="Roboto Slab"/>
              </a:rPr>
              <a:t>transferi</a:t>
            </a:r>
            <a:r>
              <a:rPr lang="en-US" b="1" dirty="0">
                <a:solidFill>
                  <a:srgbClr val="4C4C4C"/>
                </a:solidFill>
                <a:latin typeface="Roboto Slab"/>
              </a:rPr>
              <a:t> </a:t>
            </a:r>
            <a:r>
              <a:rPr lang="en-US" b="1" dirty="0" err="1">
                <a:solidFill>
                  <a:srgbClr val="4C4C4C"/>
                </a:solidFill>
                <a:latin typeface="Roboto Slab"/>
              </a:rPr>
              <a:t>amaçlanmaktadır</a:t>
            </a:r>
            <a:r>
              <a:rPr lang="en-US" b="1" dirty="0">
                <a:solidFill>
                  <a:srgbClr val="4C4C4C"/>
                </a:solidFill>
                <a:latin typeface="Roboto Slab"/>
              </a:rPr>
              <a:t>.</a:t>
            </a:r>
          </a:p>
          <a:p>
            <a:pPr>
              <a:buFont typeface="Arial" panose="020B0604020202020204" pitchFamily="34" charset="0"/>
              <a:buChar char="•"/>
            </a:pPr>
            <a:r>
              <a:rPr lang="en-US" dirty="0" err="1">
                <a:solidFill>
                  <a:srgbClr val="4C4C4C"/>
                </a:solidFill>
                <a:latin typeface="Roboto Slab"/>
              </a:rPr>
              <a:t>En</a:t>
            </a:r>
            <a:r>
              <a:rPr lang="en-US" dirty="0">
                <a:solidFill>
                  <a:srgbClr val="4C4C4C"/>
                </a:solidFill>
                <a:latin typeface="Roboto Slab"/>
              </a:rPr>
              <a:t> </a:t>
            </a:r>
            <a:r>
              <a:rPr lang="en-US" dirty="0" err="1">
                <a:solidFill>
                  <a:srgbClr val="4C4C4C"/>
                </a:solidFill>
                <a:latin typeface="Roboto Slab"/>
              </a:rPr>
              <a:t>yaygın</a:t>
            </a:r>
            <a:r>
              <a:rPr lang="en-US" dirty="0">
                <a:solidFill>
                  <a:srgbClr val="4C4C4C"/>
                </a:solidFill>
                <a:latin typeface="Roboto Slab"/>
              </a:rPr>
              <a:t> </a:t>
            </a:r>
            <a:r>
              <a:rPr lang="en-US" dirty="0" err="1">
                <a:solidFill>
                  <a:srgbClr val="4C4C4C"/>
                </a:solidFill>
                <a:latin typeface="Roboto Slab"/>
              </a:rPr>
              <a:t>kullanım</a:t>
            </a:r>
            <a:r>
              <a:rPr lang="en-US" dirty="0">
                <a:solidFill>
                  <a:srgbClr val="4C4C4C"/>
                </a:solidFill>
                <a:latin typeface="Roboto Slab"/>
              </a:rPr>
              <a:t> </a:t>
            </a:r>
            <a:r>
              <a:rPr lang="en-US" dirty="0" err="1">
                <a:solidFill>
                  <a:srgbClr val="4C4C4C"/>
                </a:solidFill>
                <a:latin typeface="Roboto Slab"/>
              </a:rPr>
              <a:t>alanı</a:t>
            </a:r>
            <a:r>
              <a:rPr lang="en-US" dirty="0">
                <a:solidFill>
                  <a:srgbClr val="4C4C4C"/>
                </a:solidFill>
                <a:latin typeface="Roboto Slab"/>
              </a:rPr>
              <a:t> </a:t>
            </a:r>
            <a:r>
              <a:rPr lang="en-US" dirty="0" err="1">
                <a:solidFill>
                  <a:srgbClr val="4C4C4C"/>
                </a:solidFill>
                <a:latin typeface="Roboto Slab"/>
              </a:rPr>
              <a:t>otomotiv</a:t>
            </a:r>
            <a:r>
              <a:rPr lang="en-US" dirty="0">
                <a:solidFill>
                  <a:srgbClr val="4C4C4C"/>
                </a:solidFill>
                <a:latin typeface="Roboto Slab"/>
              </a:rPr>
              <a:t> </a:t>
            </a:r>
            <a:r>
              <a:rPr lang="en-US" dirty="0" err="1">
                <a:solidFill>
                  <a:srgbClr val="4C4C4C"/>
                </a:solidFill>
                <a:latin typeface="Roboto Slab"/>
              </a:rPr>
              <a:t>sektörüdür</a:t>
            </a:r>
            <a:r>
              <a:rPr lang="en-US" dirty="0">
                <a:solidFill>
                  <a:srgbClr val="4C4C4C"/>
                </a:solidFill>
                <a:latin typeface="Roboto Slab"/>
              </a:rPr>
              <a:t>.</a:t>
            </a:r>
          </a:p>
          <a:p>
            <a:pPr>
              <a:buFont typeface="Arial" panose="020B0604020202020204" pitchFamily="34" charset="0"/>
              <a:buChar char="•"/>
            </a:pPr>
            <a:r>
              <a:rPr lang="en-US" dirty="0" err="1">
                <a:solidFill>
                  <a:srgbClr val="4C4C4C"/>
                </a:solidFill>
                <a:latin typeface="Roboto Slab"/>
              </a:rPr>
              <a:t>Yüksek</a:t>
            </a:r>
            <a:r>
              <a:rPr lang="en-US" dirty="0">
                <a:solidFill>
                  <a:srgbClr val="4C4C4C"/>
                </a:solidFill>
                <a:latin typeface="Roboto Slab"/>
              </a:rPr>
              <a:t> </a:t>
            </a:r>
            <a:r>
              <a:rPr lang="en-US" dirty="0" err="1">
                <a:solidFill>
                  <a:srgbClr val="4C4C4C"/>
                </a:solidFill>
                <a:latin typeface="Roboto Slab"/>
              </a:rPr>
              <a:t>performans</a:t>
            </a:r>
            <a:r>
              <a:rPr lang="en-US" dirty="0">
                <a:solidFill>
                  <a:srgbClr val="4C4C4C"/>
                </a:solidFill>
                <a:latin typeface="Roboto Slab"/>
              </a:rPr>
              <a:t> </a:t>
            </a:r>
            <a:r>
              <a:rPr lang="en-US" dirty="0" err="1">
                <a:solidFill>
                  <a:srgbClr val="4C4C4C"/>
                </a:solidFill>
                <a:latin typeface="Roboto Slab"/>
              </a:rPr>
              <a:t>ve</a:t>
            </a:r>
            <a:r>
              <a:rPr lang="en-US" dirty="0">
                <a:solidFill>
                  <a:srgbClr val="4C4C4C"/>
                </a:solidFill>
                <a:latin typeface="Roboto Slab"/>
              </a:rPr>
              <a:t> </a:t>
            </a:r>
            <a:r>
              <a:rPr lang="en-US" dirty="0" err="1">
                <a:solidFill>
                  <a:srgbClr val="4C4C4C"/>
                </a:solidFill>
                <a:latin typeface="Roboto Slab"/>
              </a:rPr>
              <a:t>güvenilirliği</a:t>
            </a:r>
            <a:r>
              <a:rPr lang="en-US" dirty="0">
                <a:solidFill>
                  <a:srgbClr val="4C4C4C"/>
                </a:solidFill>
                <a:latin typeface="Roboto Slab"/>
              </a:rPr>
              <a:t> </a:t>
            </a:r>
            <a:r>
              <a:rPr lang="en-US" dirty="0" err="1">
                <a:solidFill>
                  <a:srgbClr val="4C4C4C"/>
                </a:solidFill>
                <a:latin typeface="Roboto Slab"/>
              </a:rPr>
              <a:t>nedeniyle</a:t>
            </a:r>
            <a:r>
              <a:rPr lang="en-US" dirty="0">
                <a:solidFill>
                  <a:srgbClr val="4C4C4C"/>
                </a:solidFill>
                <a:latin typeface="Roboto Slab"/>
              </a:rPr>
              <a:t> </a:t>
            </a:r>
            <a:r>
              <a:rPr lang="en-US" dirty="0" err="1">
                <a:solidFill>
                  <a:srgbClr val="4C4C4C"/>
                </a:solidFill>
                <a:latin typeface="Roboto Slab"/>
              </a:rPr>
              <a:t>endüstriyel</a:t>
            </a:r>
            <a:r>
              <a:rPr lang="en-US" dirty="0">
                <a:solidFill>
                  <a:srgbClr val="4C4C4C"/>
                </a:solidFill>
                <a:latin typeface="Roboto Slab"/>
              </a:rPr>
              <a:t> </a:t>
            </a:r>
            <a:r>
              <a:rPr lang="en-US" dirty="0" err="1">
                <a:solidFill>
                  <a:srgbClr val="4C4C4C"/>
                </a:solidFill>
                <a:latin typeface="Roboto Slab"/>
              </a:rPr>
              <a:t>kontrol</a:t>
            </a:r>
            <a:r>
              <a:rPr lang="en-US" dirty="0">
                <a:solidFill>
                  <a:srgbClr val="4C4C4C"/>
                </a:solidFill>
                <a:latin typeface="Roboto Slab"/>
              </a:rPr>
              <a:t> </a:t>
            </a:r>
            <a:r>
              <a:rPr lang="en-US" dirty="0" err="1">
                <a:solidFill>
                  <a:srgbClr val="4C4C4C"/>
                </a:solidFill>
                <a:latin typeface="Roboto Slab"/>
              </a:rPr>
              <a:t>uygulamalarında</a:t>
            </a:r>
            <a:r>
              <a:rPr lang="en-US" dirty="0">
                <a:solidFill>
                  <a:srgbClr val="4C4C4C"/>
                </a:solidFill>
                <a:latin typeface="Roboto Slab"/>
              </a:rPr>
              <a:t> </a:t>
            </a:r>
            <a:r>
              <a:rPr lang="en-US" dirty="0" err="1">
                <a:solidFill>
                  <a:srgbClr val="4C4C4C"/>
                </a:solidFill>
                <a:latin typeface="Roboto Slab"/>
              </a:rPr>
              <a:t>kullanılır</a:t>
            </a:r>
            <a:r>
              <a:rPr lang="en-US" dirty="0">
                <a:solidFill>
                  <a:srgbClr val="4C4C4C"/>
                </a:solidFill>
                <a:latin typeface="Roboto Slab"/>
              </a:rPr>
              <a:t>.</a:t>
            </a:r>
          </a:p>
          <a:p>
            <a:pPr>
              <a:buFont typeface="Arial" panose="020B0604020202020204" pitchFamily="34" charset="0"/>
              <a:buChar char="•"/>
            </a:pPr>
            <a:r>
              <a:rPr lang="en-US" dirty="0" err="1">
                <a:solidFill>
                  <a:srgbClr val="4C4C4C"/>
                </a:solidFill>
                <a:latin typeface="Roboto Slab"/>
              </a:rPr>
              <a:t>İstatiksel</a:t>
            </a:r>
            <a:r>
              <a:rPr lang="en-US" dirty="0">
                <a:solidFill>
                  <a:srgbClr val="4C4C4C"/>
                </a:solidFill>
                <a:latin typeface="Roboto Slab"/>
              </a:rPr>
              <a:t> </a:t>
            </a:r>
            <a:r>
              <a:rPr lang="en-US" dirty="0" err="1">
                <a:solidFill>
                  <a:srgbClr val="4C4C4C"/>
                </a:solidFill>
                <a:latin typeface="Roboto Slab"/>
              </a:rPr>
              <a:t>ve</a:t>
            </a:r>
            <a:r>
              <a:rPr lang="en-US" dirty="0">
                <a:solidFill>
                  <a:srgbClr val="4C4C4C"/>
                </a:solidFill>
                <a:latin typeface="Roboto Slab"/>
              </a:rPr>
              <a:t> </a:t>
            </a:r>
            <a:r>
              <a:rPr lang="en-US" dirty="0" err="1">
                <a:solidFill>
                  <a:srgbClr val="4C4C4C"/>
                </a:solidFill>
                <a:latin typeface="Roboto Slab"/>
              </a:rPr>
              <a:t>olasılık</a:t>
            </a:r>
            <a:r>
              <a:rPr lang="en-US" dirty="0">
                <a:solidFill>
                  <a:srgbClr val="4C4C4C"/>
                </a:solidFill>
                <a:latin typeface="Roboto Slab"/>
              </a:rPr>
              <a:t> </a:t>
            </a:r>
            <a:r>
              <a:rPr lang="en-US" dirty="0" err="1">
                <a:solidFill>
                  <a:srgbClr val="4C4C4C"/>
                </a:solidFill>
                <a:latin typeface="Roboto Slab"/>
              </a:rPr>
              <a:t>hesapları</a:t>
            </a:r>
            <a:r>
              <a:rPr lang="en-US" dirty="0">
                <a:solidFill>
                  <a:srgbClr val="4C4C4C"/>
                </a:solidFill>
                <a:latin typeface="Roboto Slab"/>
              </a:rPr>
              <a:t> </a:t>
            </a:r>
            <a:r>
              <a:rPr lang="en-US" dirty="0" err="1">
                <a:solidFill>
                  <a:srgbClr val="4C4C4C"/>
                </a:solidFill>
                <a:latin typeface="Roboto Slab"/>
              </a:rPr>
              <a:t>sonucunda</a:t>
            </a:r>
            <a:r>
              <a:rPr lang="en-US" dirty="0">
                <a:solidFill>
                  <a:srgbClr val="4C4C4C"/>
                </a:solidFill>
                <a:latin typeface="Roboto Slab"/>
              </a:rPr>
              <a:t> 1 </a:t>
            </a:r>
            <a:r>
              <a:rPr lang="en-US" dirty="0" err="1">
                <a:solidFill>
                  <a:srgbClr val="4C4C4C"/>
                </a:solidFill>
                <a:latin typeface="Roboto Slab"/>
              </a:rPr>
              <a:t>asırda</a:t>
            </a:r>
            <a:r>
              <a:rPr lang="en-US" dirty="0">
                <a:solidFill>
                  <a:srgbClr val="4C4C4C"/>
                </a:solidFill>
                <a:latin typeface="Roboto Slab"/>
              </a:rPr>
              <a:t> 1 </a:t>
            </a:r>
            <a:r>
              <a:rPr lang="en-US" dirty="0" err="1">
                <a:solidFill>
                  <a:srgbClr val="4C4C4C"/>
                </a:solidFill>
                <a:latin typeface="Roboto Slab"/>
              </a:rPr>
              <a:t>tane</a:t>
            </a:r>
            <a:r>
              <a:rPr lang="en-US" dirty="0">
                <a:solidFill>
                  <a:srgbClr val="4C4C4C"/>
                </a:solidFill>
                <a:latin typeface="Roboto Slab"/>
              </a:rPr>
              <a:t> </a:t>
            </a:r>
            <a:r>
              <a:rPr lang="en-US" dirty="0" err="1">
                <a:solidFill>
                  <a:srgbClr val="4C4C4C"/>
                </a:solidFill>
                <a:latin typeface="Roboto Slab"/>
              </a:rPr>
              <a:t>mesaj</a:t>
            </a:r>
            <a:r>
              <a:rPr lang="en-US" dirty="0">
                <a:solidFill>
                  <a:srgbClr val="4C4C4C"/>
                </a:solidFill>
                <a:latin typeface="Roboto Slab"/>
              </a:rPr>
              <a:t> </a:t>
            </a:r>
            <a:r>
              <a:rPr lang="en-US" dirty="0" err="1">
                <a:solidFill>
                  <a:srgbClr val="4C4C4C"/>
                </a:solidFill>
                <a:latin typeface="Roboto Slab"/>
              </a:rPr>
              <a:t>hatası</a:t>
            </a:r>
            <a:r>
              <a:rPr lang="en-US" dirty="0">
                <a:solidFill>
                  <a:srgbClr val="4C4C4C"/>
                </a:solidFill>
                <a:latin typeface="Roboto Slab"/>
              </a:rPr>
              <a:t> </a:t>
            </a:r>
            <a:r>
              <a:rPr lang="en-US" dirty="0" err="1">
                <a:solidFill>
                  <a:srgbClr val="4C4C4C"/>
                </a:solidFill>
                <a:latin typeface="Roboto Slab"/>
              </a:rPr>
              <a:t>yapabileceği</a:t>
            </a:r>
            <a:r>
              <a:rPr lang="en-US" dirty="0">
                <a:solidFill>
                  <a:srgbClr val="4C4C4C"/>
                </a:solidFill>
                <a:latin typeface="Roboto Slab"/>
              </a:rPr>
              <a:t> </a:t>
            </a:r>
            <a:r>
              <a:rPr lang="en-US" dirty="0" err="1">
                <a:solidFill>
                  <a:srgbClr val="4C4C4C"/>
                </a:solidFill>
                <a:latin typeface="Roboto Slab"/>
              </a:rPr>
              <a:t>tespit</a:t>
            </a:r>
            <a:r>
              <a:rPr lang="en-US" dirty="0">
                <a:solidFill>
                  <a:srgbClr val="4C4C4C"/>
                </a:solidFill>
                <a:latin typeface="Roboto Slab"/>
              </a:rPr>
              <a:t> </a:t>
            </a:r>
            <a:r>
              <a:rPr lang="en-US" dirty="0" err="1">
                <a:solidFill>
                  <a:srgbClr val="4C4C4C"/>
                </a:solidFill>
                <a:latin typeface="Roboto Slab"/>
              </a:rPr>
              <a:t>edilmiştir</a:t>
            </a:r>
            <a:r>
              <a:rPr lang="en-US" dirty="0">
                <a:solidFill>
                  <a:srgbClr val="4C4C4C"/>
                </a:solidFill>
                <a:latin typeface="Roboto Slab"/>
              </a:rPr>
              <a:t>.</a:t>
            </a:r>
          </a:p>
          <a:p>
            <a:pPr>
              <a:buFont typeface="Arial" panose="020B0604020202020204" pitchFamily="34" charset="0"/>
              <a:buChar char="•"/>
            </a:pPr>
            <a:r>
              <a:rPr lang="en-US" b="1" dirty="0" err="1">
                <a:solidFill>
                  <a:srgbClr val="4C4C4C"/>
                </a:solidFill>
                <a:latin typeface="Roboto Slab"/>
              </a:rPr>
              <a:t>Akıllı</a:t>
            </a:r>
            <a:r>
              <a:rPr lang="en-US" b="1" dirty="0">
                <a:solidFill>
                  <a:srgbClr val="4C4C4C"/>
                </a:solidFill>
                <a:latin typeface="Roboto Slab"/>
              </a:rPr>
              <a:t> </a:t>
            </a:r>
            <a:r>
              <a:rPr lang="en-US" b="1" dirty="0" err="1">
                <a:solidFill>
                  <a:srgbClr val="4C4C4C"/>
                </a:solidFill>
                <a:latin typeface="Roboto Slab"/>
              </a:rPr>
              <a:t>sensör</a:t>
            </a:r>
            <a:r>
              <a:rPr lang="en-US" b="1" dirty="0">
                <a:solidFill>
                  <a:srgbClr val="4C4C4C"/>
                </a:solidFill>
                <a:latin typeface="Roboto Slab"/>
              </a:rPr>
              <a:t> </a:t>
            </a:r>
            <a:r>
              <a:rPr lang="en-US" b="1" dirty="0" err="1">
                <a:solidFill>
                  <a:srgbClr val="4C4C4C"/>
                </a:solidFill>
                <a:latin typeface="Roboto Slab"/>
              </a:rPr>
              <a:t>ve</a:t>
            </a:r>
            <a:r>
              <a:rPr lang="en-US" b="1" dirty="0">
                <a:solidFill>
                  <a:srgbClr val="4C4C4C"/>
                </a:solidFill>
                <a:latin typeface="Roboto Slab"/>
              </a:rPr>
              <a:t> motor </a:t>
            </a:r>
            <a:r>
              <a:rPr lang="en-US" b="1" dirty="0" err="1">
                <a:solidFill>
                  <a:srgbClr val="4C4C4C"/>
                </a:solidFill>
                <a:latin typeface="Roboto Slab"/>
              </a:rPr>
              <a:t>kontrolleri</a:t>
            </a:r>
            <a:r>
              <a:rPr lang="en-US" b="1" dirty="0">
                <a:solidFill>
                  <a:srgbClr val="4C4C4C"/>
                </a:solidFill>
                <a:latin typeface="Roboto Slab"/>
              </a:rPr>
              <a:t>, </a:t>
            </a:r>
            <a:r>
              <a:rPr lang="en-US" b="1" dirty="0" err="1">
                <a:solidFill>
                  <a:srgbClr val="4C4C4C"/>
                </a:solidFill>
                <a:latin typeface="Roboto Slab"/>
              </a:rPr>
              <a:t>asansörler</a:t>
            </a:r>
            <a:r>
              <a:rPr lang="en-US" b="1" dirty="0">
                <a:solidFill>
                  <a:srgbClr val="4C4C4C"/>
                </a:solidFill>
                <a:latin typeface="Roboto Slab"/>
              </a:rPr>
              <a:t>, </a:t>
            </a:r>
            <a:r>
              <a:rPr lang="en-US" b="1" dirty="0" err="1">
                <a:solidFill>
                  <a:srgbClr val="4C4C4C"/>
                </a:solidFill>
                <a:latin typeface="Roboto Slab"/>
              </a:rPr>
              <a:t>makine</a:t>
            </a:r>
            <a:r>
              <a:rPr lang="en-US" b="1" dirty="0">
                <a:solidFill>
                  <a:srgbClr val="4C4C4C"/>
                </a:solidFill>
                <a:latin typeface="Roboto Slab"/>
              </a:rPr>
              <a:t> </a:t>
            </a:r>
            <a:r>
              <a:rPr lang="en-US" b="1" dirty="0" err="1">
                <a:solidFill>
                  <a:srgbClr val="4C4C4C"/>
                </a:solidFill>
                <a:latin typeface="Roboto Slab"/>
              </a:rPr>
              <a:t>kontrol</a:t>
            </a:r>
            <a:r>
              <a:rPr lang="en-US" b="1" dirty="0">
                <a:solidFill>
                  <a:srgbClr val="4C4C4C"/>
                </a:solidFill>
                <a:latin typeface="Roboto Slab"/>
              </a:rPr>
              <a:t> </a:t>
            </a:r>
            <a:r>
              <a:rPr lang="en-US" b="1" dirty="0" err="1">
                <a:solidFill>
                  <a:srgbClr val="4C4C4C"/>
                </a:solidFill>
                <a:latin typeface="Roboto Slab"/>
              </a:rPr>
              <a:t>birimleri</a:t>
            </a:r>
            <a:r>
              <a:rPr lang="en-US" b="1" dirty="0">
                <a:solidFill>
                  <a:srgbClr val="4C4C4C"/>
                </a:solidFill>
                <a:latin typeface="Roboto Slab"/>
              </a:rPr>
              <a:t>, </a:t>
            </a:r>
            <a:r>
              <a:rPr lang="en-US" b="1" dirty="0" err="1">
                <a:solidFill>
                  <a:srgbClr val="4C4C4C"/>
                </a:solidFill>
                <a:latin typeface="Roboto Slab"/>
              </a:rPr>
              <a:t>trafik</a:t>
            </a:r>
            <a:r>
              <a:rPr lang="en-US" b="1" dirty="0">
                <a:solidFill>
                  <a:srgbClr val="4C4C4C"/>
                </a:solidFill>
                <a:latin typeface="Roboto Slab"/>
              </a:rPr>
              <a:t> </a:t>
            </a:r>
            <a:r>
              <a:rPr lang="en-US" b="1" dirty="0" err="1">
                <a:solidFill>
                  <a:srgbClr val="4C4C4C"/>
                </a:solidFill>
                <a:latin typeface="Roboto Slab"/>
              </a:rPr>
              <a:t>sistemleri</a:t>
            </a:r>
            <a:r>
              <a:rPr lang="en-US" b="1" dirty="0">
                <a:solidFill>
                  <a:srgbClr val="4C4C4C"/>
                </a:solidFill>
                <a:latin typeface="Roboto Slab"/>
              </a:rPr>
              <a:t>, </a:t>
            </a:r>
            <a:r>
              <a:rPr lang="en-US" b="1" dirty="0" err="1">
                <a:solidFill>
                  <a:srgbClr val="4C4C4C"/>
                </a:solidFill>
                <a:latin typeface="Roboto Slab"/>
              </a:rPr>
              <a:t>akıllı</a:t>
            </a:r>
            <a:r>
              <a:rPr lang="en-US" b="1" dirty="0">
                <a:solidFill>
                  <a:srgbClr val="4C4C4C"/>
                </a:solidFill>
                <a:latin typeface="Roboto Slab"/>
              </a:rPr>
              <a:t> </a:t>
            </a:r>
            <a:r>
              <a:rPr lang="en-US" b="1" dirty="0" err="1">
                <a:solidFill>
                  <a:srgbClr val="4C4C4C"/>
                </a:solidFill>
                <a:latin typeface="Roboto Slab"/>
              </a:rPr>
              <a:t>binalar</a:t>
            </a:r>
            <a:r>
              <a:rPr lang="en-US" b="1" dirty="0">
                <a:solidFill>
                  <a:srgbClr val="4C4C4C"/>
                </a:solidFill>
                <a:latin typeface="Roboto Slab"/>
              </a:rPr>
              <a:t> </a:t>
            </a:r>
            <a:r>
              <a:rPr lang="en-US" b="1" dirty="0" err="1">
                <a:solidFill>
                  <a:srgbClr val="4C4C4C"/>
                </a:solidFill>
                <a:latin typeface="Roboto Slab"/>
              </a:rPr>
              <a:t>ve</a:t>
            </a:r>
            <a:r>
              <a:rPr lang="en-US" b="1" dirty="0">
                <a:solidFill>
                  <a:srgbClr val="4C4C4C"/>
                </a:solidFill>
                <a:latin typeface="Roboto Slab"/>
              </a:rPr>
              <a:t> </a:t>
            </a:r>
            <a:r>
              <a:rPr lang="en-US" b="1" dirty="0" err="1">
                <a:solidFill>
                  <a:srgbClr val="4C4C4C"/>
                </a:solidFill>
                <a:latin typeface="Roboto Slab"/>
              </a:rPr>
              <a:t>laboratuar</a:t>
            </a:r>
            <a:r>
              <a:rPr lang="en-US" b="1" dirty="0">
                <a:solidFill>
                  <a:srgbClr val="4C4C4C"/>
                </a:solidFill>
                <a:latin typeface="Roboto Slab"/>
              </a:rPr>
              <a:t> </a:t>
            </a:r>
            <a:r>
              <a:rPr lang="en-US" b="1" dirty="0" err="1">
                <a:solidFill>
                  <a:srgbClr val="4C4C4C"/>
                </a:solidFill>
                <a:latin typeface="Roboto Slab"/>
              </a:rPr>
              <a:t>gibi</a:t>
            </a:r>
            <a:r>
              <a:rPr lang="en-US" b="1" dirty="0">
                <a:solidFill>
                  <a:srgbClr val="4C4C4C"/>
                </a:solidFill>
                <a:latin typeface="Roboto Slab"/>
              </a:rPr>
              <a:t> </a:t>
            </a:r>
            <a:r>
              <a:rPr lang="en-US" b="1" dirty="0" err="1">
                <a:solidFill>
                  <a:srgbClr val="4C4C4C"/>
                </a:solidFill>
                <a:latin typeface="Roboto Slab"/>
              </a:rPr>
              <a:t>alanlarda</a:t>
            </a:r>
            <a:r>
              <a:rPr lang="en-US" b="1" dirty="0">
                <a:solidFill>
                  <a:srgbClr val="4C4C4C"/>
                </a:solidFill>
                <a:latin typeface="Roboto Slab"/>
              </a:rPr>
              <a:t> </a:t>
            </a:r>
            <a:r>
              <a:rPr lang="en-US" b="1" dirty="0" err="1">
                <a:solidFill>
                  <a:srgbClr val="4C4C4C"/>
                </a:solidFill>
                <a:latin typeface="Roboto Slab"/>
              </a:rPr>
              <a:t>maksimum</a:t>
            </a:r>
            <a:r>
              <a:rPr lang="en-US" b="1" dirty="0">
                <a:solidFill>
                  <a:srgbClr val="4C4C4C"/>
                </a:solidFill>
                <a:latin typeface="Roboto Slab"/>
              </a:rPr>
              <a:t> 1Mbit/</a:t>
            </a:r>
            <a:r>
              <a:rPr lang="en-US" b="1" dirty="0" err="1">
                <a:solidFill>
                  <a:srgbClr val="4C4C4C"/>
                </a:solidFill>
                <a:latin typeface="Roboto Slab"/>
              </a:rPr>
              <a:t>sn’lik</a:t>
            </a:r>
            <a:r>
              <a:rPr lang="en-US" b="1" dirty="0">
                <a:solidFill>
                  <a:srgbClr val="4C4C4C"/>
                </a:solidFill>
                <a:latin typeface="Roboto Slab"/>
              </a:rPr>
              <a:t> </a:t>
            </a:r>
            <a:r>
              <a:rPr lang="en-US" b="1" dirty="0" err="1">
                <a:solidFill>
                  <a:srgbClr val="4C4C4C"/>
                </a:solidFill>
                <a:latin typeface="Roboto Slab"/>
              </a:rPr>
              <a:t>bir</a:t>
            </a:r>
            <a:r>
              <a:rPr lang="en-US" b="1" dirty="0">
                <a:solidFill>
                  <a:srgbClr val="4C4C4C"/>
                </a:solidFill>
                <a:latin typeface="Roboto Slab"/>
              </a:rPr>
              <a:t> </a:t>
            </a:r>
            <a:r>
              <a:rPr lang="en-US" b="1" dirty="0" err="1">
                <a:solidFill>
                  <a:srgbClr val="4C4C4C"/>
                </a:solidFill>
                <a:latin typeface="Roboto Slab"/>
              </a:rPr>
              <a:t>hızda</a:t>
            </a:r>
            <a:r>
              <a:rPr lang="en-US" b="1" dirty="0">
                <a:solidFill>
                  <a:srgbClr val="4C4C4C"/>
                </a:solidFill>
                <a:latin typeface="Roboto Slab"/>
              </a:rPr>
              <a:t> </a:t>
            </a:r>
            <a:r>
              <a:rPr lang="en-US" b="1" dirty="0" err="1">
                <a:solidFill>
                  <a:srgbClr val="4C4C4C"/>
                </a:solidFill>
                <a:latin typeface="Roboto Slab"/>
              </a:rPr>
              <a:t>veri</a:t>
            </a:r>
            <a:r>
              <a:rPr lang="en-US" b="1" dirty="0">
                <a:solidFill>
                  <a:srgbClr val="4C4C4C"/>
                </a:solidFill>
                <a:latin typeface="Roboto Slab"/>
              </a:rPr>
              <a:t> </a:t>
            </a:r>
            <a:r>
              <a:rPr lang="en-US" b="1" dirty="0" err="1">
                <a:solidFill>
                  <a:srgbClr val="4C4C4C"/>
                </a:solidFill>
                <a:latin typeface="Roboto Slab"/>
              </a:rPr>
              <a:t>iletişimi</a:t>
            </a:r>
            <a:r>
              <a:rPr lang="en-US" b="1" dirty="0">
                <a:solidFill>
                  <a:srgbClr val="4C4C4C"/>
                </a:solidFill>
                <a:latin typeface="Roboto Slab"/>
              </a:rPr>
              <a:t> </a:t>
            </a:r>
            <a:r>
              <a:rPr lang="en-US" b="1" dirty="0" err="1">
                <a:solidFill>
                  <a:srgbClr val="4C4C4C"/>
                </a:solidFill>
                <a:latin typeface="Roboto Slab"/>
              </a:rPr>
              <a:t>sağlar</a:t>
            </a:r>
            <a:r>
              <a:rPr lang="en-US" b="1" dirty="0">
                <a:solidFill>
                  <a:srgbClr val="4C4C4C"/>
                </a:solidFill>
                <a:latin typeface="Roboto Slab"/>
              </a:rPr>
              <a:t>.</a:t>
            </a:r>
          </a:p>
          <a:p>
            <a:pPr>
              <a:buFont typeface="Arial" panose="020B0604020202020204" pitchFamily="34" charset="0"/>
              <a:buChar char="•"/>
            </a:pPr>
            <a:r>
              <a:rPr lang="en-US" dirty="0" err="1">
                <a:solidFill>
                  <a:srgbClr val="4C4C4C"/>
                </a:solidFill>
                <a:latin typeface="Roboto Slab"/>
              </a:rPr>
              <a:t>Canbus</a:t>
            </a:r>
            <a:r>
              <a:rPr lang="en-US" dirty="0">
                <a:solidFill>
                  <a:srgbClr val="4C4C4C"/>
                </a:solidFill>
                <a:latin typeface="Roboto Slab"/>
              </a:rPr>
              <a:t> </a:t>
            </a:r>
            <a:r>
              <a:rPr lang="en-US" dirty="0" err="1">
                <a:solidFill>
                  <a:srgbClr val="4C4C4C"/>
                </a:solidFill>
                <a:latin typeface="Roboto Slab"/>
              </a:rPr>
              <a:t>iletişimi</a:t>
            </a:r>
            <a:r>
              <a:rPr lang="en-US" dirty="0">
                <a:solidFill>
                  <a:srgbClr val="4C4C4C"/>
                </a:solidFill>
                <a:latin typeface="Roboto Slab"/>
              </a:rPr>
              <a:t> </a:t>
            </a:r>
            <a:r>
              <a:rPr lang="en-US" dirty="0" err="1">
                <a:solidFill>
                  <a:srgbClr val="4C4C4C"/>
                </a:solidFill>
                <a:latin typeface="Roboto Slab"/>
              </a:rPr>
              <a:t>Nesne</a:t>
            </a:r>
            <a:r>
              <a:rPr lang="en-US" dirty="0">
                <a:solidFill>
                  <a:srgbClr val="4C4C4C"/>
                </a:solidFill>
                <a:latin typeface="Roboto Slab"/>
              </a:rPr>
              <a:t>, </a:t>
            </a:r>
            <a:r>
              <a:rPr lang="en-US" dirty="0" err="1">
                <a:solidFill>
                  <a:srgbClr val="4C4C4C"/>
                </a:solidFill>
                <a:latin typeface="Roboto Slab"/>
              </a:rPr>
              <a:t>İletim</a:t>
            </a:r>
            <a:r>
              <a:rPr lang="en-US" dirty="0">
                <a:solidFill>
                  <a:srgbClr val="4C4C4C"/>
                </a:solidFill>
                <a:latin typeface="Roboto Slab"/>
              </a:rPr>
              <a:t> </a:t>
            </a:r>
            <a:r>
              <a:rPr lang="en-US" dirty="0" err="1">
                <a:solidFill>
                  <a:srgbClr val="4C4C4C"/>
                </a:solidFill>
                <a:latin typeface="Roboto Slab"/>
              </a:rPr>
              <a:t>ve</a:t>
            </a:r>
            <a:r>
              <a:rPr lang="en-US" dirty="0">
                <a:solidFill>
                  <a:srgbClr val="4C4C4C"/>
                </a:solidFill>
                <a:latin typeface="Roboto Slab"/>
              </a:rPr>
              <a:t> </a:t>
            </a:r>
            <a:r>
              <a:rPr lang="en-US" dirty="0" err="1">
                <a:solidFill>
                  <a:srgbClr val="4C4C4C"/>
                </a:solidFill>
                <a:latin typeface="Roboto Slab"/>
              </a:rPr>
              <a:t>Fiziksel</a:t>
            </a:r>
            <a:r>
              <a:rPr lang="en-US" dirty="0">
                <a:solidFill>
                  <a:srgbClr val="4C4C4C"/>
                </a:solidFill>
                <a:latin typeface="Roboto Slab"/>
              </a:rPr>
              <a:t> </a:t>
            </a:r>
            <a:r>
              <a:rPr lang="en-US" dirty="0" err="1">
                <a:solidFill>
                  <a:srgbClr val="4C4C4C"/>
                </a:solidFill>
                <a:latin typeface="Roboto Slab"/>
              </a:rPr>
              <a:t>katman</a:t>
            </a:r>
            <a:r>
              <a:rPr lang="en-US" dirty="0">
                <a:solidFill>
                  <a:srgbClr val="4C4C4C"/>
                </a:solidFill>
                <a:latin typeface="Roboto Slab"/>
              </a:rPr>
              <a:t> </a:t>
            </a:r>
            <a:r>
              <a:rPr lang="en-US" dirty="0" err="1">
                <a:solidFill>
                  <a:srgbClr val="4C4C4C"/>
                </a:solidFill>
                <a:latin typeface="Roboto Slab"/>
              </a:rPr>
              <a:t>olmak</a:t>
            </a:r>
            <a:r>
              <a:rPr lang="en-US" dirty="0">
                <a:solidFill>
                  <a:srgbClr val="4C4C4C"/>
                </a:solidFill>
                <a:latin typeface="Roboto Slab"/>
              </a:rPr>
              <a:t> </a:t>
            </a:r>
            <a:r>
              <a:rPr lang="en-US" dirty="0" err="1">
                <a:solidFill>
                  <a:srgbClr val="4C4C4C"/>
                </a:solidFill>
                <a:latin typeface="Roboto Slab"/>
              </a:rPr>
              <a:t>üzere</a:t>
            </a:r>
            <a:r>
              <a:rPr lang="en-US" dirty="0">
                <a:solidFill>
                  <a:srgbClr val="4C4C4C"/>
                </a:solidFill>
                <a:latin typeface="Roboto Slab"/>
              </a:rPr>
              <a:t> </a:t>
            </a:r>
            <a:r>
              <a:rPr lang="en-US" dirty="0" err="1">
                <a:solidFill>
                  <a:srgbClr val="4C4C4C"/>
                </a:solidFill>
                <a:latin typeface="Roboto Slab"/>
              </a:rPr>
              <a:t>üç</a:t>
            </a:r>
            <a:r>
              <a:rPr lang="en-US" dirty="0">
                <a:solidFill>
                  <a:srgbClr val="4C4C4C"/>
                </a:solidFill>
                <a:latin typeface="Roboto Slab"/>
              </a:rPr>
              <a:t> alt </a:t>
            </a:r>
            <a:r>
              <a:rPr lang="en-US" dirty="0" err="1">
                <a:solidFill>
                  <a:srgbClr val="4C4C4C"/>
                </a:solidFill>
                <a:latin typeface="Roboto Slab"/>
              </a:rPr>
              <a:t>bölüme</a:t>
            </a:r>
            <a:r>
              <a:rPr lang="en-US" dirty="0">
                <a:solidFill>
                  <a:srgbClr val="4C4C4C"/>
                </a:solidFill>
                <a:latin typeface="Roboto Slab"/>
              </a:rPr>
              <a:t> </a:t>
            </a:r>
            <a:r>
              <a:rPr lang="en-US" dirty="0" err="1">
                <a:solidFill>
                  <a:srgbClr val="4C4C4C"/>
                </a:solidFill>
                <a:latin typeface="Roboto Slab"/>
              </a:rPr>
              <a:t>ayrılır</a:t>
            </a:r>
            <a:r>
              <a:rPr lang="en-US" dirty="0">
                <a:solidFill>
                  <a:srgbClr val="4C4C4C"/>
                </a:solidFill>
                <a:latin typeface="Roboto Slab"/>
              </a:rPr>
              <a:t>.</a:t>
            </a:r>
          </a:p>
          <a:p>
            <a:pPr>
              <a:buFont typeface="Arial" panose="020B0604020202020204" pitchFamily="34" charset="0"/>
              <a:buChar char="•"/>
            </a:pPr>
            <a:r>
              <a:rPr lang="en-US" dirty="0" err="1">
                <a:solidFill>
                  <a:srgbClr val="4C4C4C"/>
                </a:solidFill>
                <a:latin typeface="Roboto Slab"/>
              </a:rPr>
              <a:t>Tüm</a:t>
            </a:r>
            <a:r>
              <a:rPr lang="en-US" dirty="0">
                <a:solidFill>
                  <a:srgbClr val="4C4C4C"/>
                </a:solidFill>
                <a:latin typeface="Roboto Slab"/>
              </a:rPr>
              <a:t> </a:t>
            </a:r>
            <a:r>
              <a:rPr lang="en-US" dirty="0" err="1">
                <a:solidFill>
                  <a:srgbClr val="4C4C4C"/>
                </a:solidFill>
                <a:latin typeface="Roboto Slab"/>
              </a:rPr>
              <a:t>üniteler</a:t>
            </a:r>
            <a:r>
              <a:rPr lang="en-US" dirty="0">
                <a:solidFill>
                  <a:srgbClr val="4C4C4C"/>
                </a:solidFill>
                <a:latin typeface="Roboto Slab"/>
              </a:rPr>
              <a:t> </a:t>
            </a:r>
            <a:r>
              <a:rPr lang="en-US" dirty="0" err="1">
                <a:solidFill>
                  <a:srgbClr val="4C4C4C"/>
                </a:solidFill>
                <a:latin typeface="Roboto Slab"/>
              </a:rPr>
              <a:t>iletim</a:t>
            </a:r>
            <a:r>
              <a:rPr lang="en-US" dirty="0">
                <a:solidFill>
                  <a:srgbClr val="4C4C4C"/>
                </a:solidFill>
                <a:latin typeface="Roboto Slab"/>
              </a:rPr>
              <a:t> </a:t>
            </a:r>
            <a:r>
              <a:rPr lang="en-US" dirty="0" err="1">
                <a:solidFill>
                  <a:srgbClr val="4C4C4C"/>
                </a:solidFill>
                <a:latin typeface="Roboto Slab"/>
              </a:rPr>
              <a:t>hattına</a:t>
            </a:r>
            <a:r>
              <a:rPr lang="en-US" dirty="0">
                <a:solidFill>
                  <a:srgbClr val="4C4C4C"/>
                </a:solidFill>
                <a:latin typeface="Roboto Slab"/>
              </a:rPr>
              <a:t> </a:t>
            </a:r>
            <a:r>
              <a:rPr lang="en-US" dirty="0" err="1">
                <a:solidFill>
                  <a:srgbClr val="4C4C4C"/>
                </a:solidFill>
                <a:latin typeface="Roboto Slab"/>
              </a:rPr>
              <a:t>eşit</a:t>
            </a:r>
            <a:r>
              <a:rPr lang="en-US" dirty="0">
                <a:solidFill>
                  <a:srgbClr val="4C4C4C"/>
                </a:solidFill>
                <a:latin typeface="Roboto Slab"/>
              </a:rPr>
              <a:t> </a:t>
            </a:r>
            <a:r>
              <a:rPr lang="en-US" dirty="0" err="1">
                <a:solidFill>
                  <a:srgbClr val="4C4C4C"/>
                </a:solidFill>
                <a:latin typeface="Roboto Slab"/>
              </a:rPr>
              <a:t>öncelikli</a:t>
            </a:r>
            <a:r>
              <a:rPr lang="en-US" dirty="0">
                <a:solidFill>
                  <a:srgbClr val="4C4C4C"/>
                </a:solidFill>
                <a:latin typeface="Roboto Slab"/>
              </a:rPr>
              <a:t> </a:t>
            </a:r>
            <a:r>
              <a:rPr lang="en-US" dirty="0" err="1">
                <a:solidFill>
                  <a:srgbClr val="4C4C4C"/>
                </a:solidFill>
                <a:latin typeface="Roboto Slab"/>
              </a:rPr>
              <a:t>veri</a:t>
            </a:r>
            <a:r>
              <a:rPr lang="en-US" dirty="0">
                <a:solidFill>
                  <a:srgbClr val="4C4C4C"/>
                </a:solidFill>
                <a:latin typeface="Roboto Slab"/>
              </a:rPr>
              <a:t> </a:t>
            </a:r>
            <a:r>
              <a:rPr lang="en-US" dirty="0" err="1">
                <a:solidFill>
                  <a:srgbClr val="4C4C4C"/>
                </a:solidFill>
                <a:latin typeface="Roboto Slab"/>
              </a:rPr>
              <a:t>yollama</a:t>
            </a:r>
            <a:r>
              <a:rPr lang="en-US" dirty="0">
                <a:solidFill>
                  <a:srgbClr val="4C4C4C"/>
                </a:solidFill>
                <a:latin typeface="Roboto Slab"/>
              </a:rPr>
              <a:t> </a:t>
            </a:r>
            <a:r>
              <a:rPr lang="en-US" dirty="0" err="1">
                <a:solidFill>
                  <a:srgbClr val="4C4C4C"/>
                </a:solidFill>
                <a:latin typeface="Roboto Slab"/>
              </a:rPr>
              <a:t>hakkına</a:t>
            </a:r>
            <a:r>
              <a:rPr lang="en-US" dirty="0">
                <a:solidFill>
                  <a:srgbClr val="4C4C4C"/>
                </a:solidFill>
                <a:latin typeface="Roboto Slab"/>
              </a:rPr>
              <a:t> </a:t>
            </a:r>
            <a:r>
              <a:rPr lang="en-US" dirty="0" err="1">
                <a:solidFill>
                  <a:srgbClr val="4C4C4C"/>
                </a:solidFill>
                <a:latin typeface="Roboto Slab"/>
              </a:rPr>
              <a:t>sahiptir</a:t>
            </a:r>
            <a:r>
              <a:rPr lang="en-US" dirty="0">
                <a:solidFill>
                  <a:srgbClr val="4C4C4C"/>
                </a:solidFill>
                <a:latin typeface="Roboto Slab"/>
              </a:rPr>
              <a:t>. (</a:t>
            </a:r>
            <a:r>
              <a:rPr lang="en-US" dirty="0" err="1">
                <a:solidFill>
                  <a:srgbClr val="4C4C4C"/>
                </a:solidFill>
                <a:latin typeface="Roboto Slab"/>
              </a:rPr>
              <a:t>Multimaster</a:t>
            </a:r>
            <a:r>
              <a:rPr lang="en-US" dirty="0">
                <a:solidFill>
                  <a:srgbClr val="4C4C4C"/>
                </a:solidFill>
                <a:latin typeface="Roboto Slab"/>
              </a:rPr>
              <a:t>)</a:t>
            </a:r>
          </a:p>
        </p:txBody>
      </p:sp>
      <p:pic>
        <p:nvPicPr>
          <p:cNvPr id="10242" name="Picture 2" descr="image014">
            <a:extLst>
              <a:ext uri="{FF2B5EF4-FFF2-40B4-BE49-F238E27FC236}">
                <a16:creationId xmlns:a16="http://schemas.microsoft.com/office/drawing/2014/main" id="{BAD2A926-A87E-4D2D-A29D-A68BB823B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041" y="984356"/>
            <a:ext cx="3035225" cy="17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5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Modbus(RS232-RS485-)</a:t>
            </a:r>
            <a:endParaRPr sz="2800" dirty="0"/>
          </a:p>
        </p:txBody>
      </p:sp>
      <p:sp>
        <p:nvSpPr>
          <p:cNvPr id="5" name="Rectangle 4">
            <a:extLst>
              <a:ext uri="{FF2B5EF4-FFF2-40B4-BE49-F238E27FC236}">
                <a16:creationId xmlns:a16="http://schemas.microsoft.com/office/drawing/2014/main" id="{87307A8E-CB30-4B82-B6F7-C3A1C08EDC9C}"/>
              </a:ext>
            </a:extLst>
          </p:cNvPr>
          <p:cNvSpPr/>
          <p:nvPr/>
        </p:nvSpPr>
        <p:spPr>
          <a:xfrm>
            <a:off x="611840" y="2571750"/>
            <a:ext cx="8128748" cy="2246769"/>
          </a:xfrm>
          <a:prstGeom prst="rect">
            <a:avLst/>
          </a:prstGeom>
        </p:spPr>
        <p:txBody>
          <a:bodyPr wrap="square">
            <a:spAutoFit/>
          </a:bodyPr>
          <a:lstStyle/>
          <a:p>
            <a:r>
              <a:rPr lang="en-US" b="1" dirty="0">
                <a:latin typeface="Roboto Condensed Light" panose="020B0604020202020204" charset="0"/>
                <a:ea typeface="Roboto Condensed Light" panose="020B0604020202020204" charset="0"/>
              </a:rPr>
              <a:t>Modbus </a:t>
            </a:r>
            <a:r>
              <a:rPr lang="en-US" b="1" dirty="0" err="1">
                <a:latin typeface="Roboto Condensed Light" panose="020B0604020202020204" charset="0"/>
                <a:ea typeface="Roboto Condensed Light" panose="020B0604020202020204" charset="0"/>
              </a:rPr>
              <a:t>Protokolü</a:t>
            </a:r>
            <a:endParaRPr lang="en-US" dirty="0">
              <a:latin typeface="Roboto Condensed Light" panose="020B0604020202020204" charset="0"/>
              <a:ea typeface="Roboto Condensed Light" panose="020B0604020202020204" charset="0"/>
            </a:endParaRPr>
          </a:p>
          <a:p>
            <a:r>
              <a:rPr lang="en-US" dirty="0">
                <a:latin typeface="Roboto Condensed Light" panose="020B0604020202020204" charset="0"/>
                <a:ea typeface="Roboto Condensed Light" panose="020B0604020202020204" charset="0"/>
              </a:rPr>
              <a:t>1979 </a:t>
            </a:r>
            <a:r>
              <a:rPr lang="en-US" dirty="0" err="1">
                <a:latin typeface="Roboto Condensed Light" panose="020B0604020202020204" charset="0"/>
                <a:ea typeface="Roboto Condensed Light" panose="020B0604020202020204" charset="0"/>
              </a:rPr>
              <a:t>yılında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Modicon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firması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tarafından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geliştirilmiştir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Modbus </a:t>
            </a:r>
            <a:r>
              <a:rPr lang="en-US" dirty="0" err="1">
                <a:latin typeface="Roboto Condensed Light" panose="020B0604020202020204" charset="0"/>
                <a:ea typeface="Roboto Condensed Light" panose="020B0604020202020204" charset="0"/>
              </a:rPr>
              <a:t>protokolü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tamamen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açıktır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endüstri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kuruluşunda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kullanılmaktadır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Yaklaşık</a:t>
            </a:r>
            <a:r>
              <a:rPr lang="en-US" dirty="0">
                <a:latin typeface="Roboto Condensed Light" panose="020B0604020202020204" charset="0"/>
                <a:ea typeface="Roboto Condensed Light" panose="020B0604020202020204" charset="0"/>
              </a:rPr>
              <a:t> 7 </a:t>
            </a:r>
            <a:r>
              <a:rPr lang="en-US" dirty="0" err="1">
                <a:latin typeface="Roboto Condensed Light" panose="020B0604020202020204" charset="0"/>
                <a:ea typeface="Roboto Condensed Light" panose="020B0604020202020204" charset="0"/>
              </a:rPr>
              <a:t>milyon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endüstri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kuruluşu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sistemleri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içerisinde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Modbus’ı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kullanmaktadır</a:t>
            </a:r>
            <a:endParaRPr lang="en-US" dirty="0">
              <a:latin typeface="Roboto Condensed Light" panose="020B0604020202020204" charset="0"/>
              <a:ea typeface="Roboto Condensed Light" panose="020B0604020202020204" charset="0"/>
            </a:endParaRPr>
          </a:p>
          <a:p>
            <a:r>
              <a:rPr lang="en-US" b="1" dirty="0" err="1">
                <a:latin typeface="Roboto Condensed Light" panose="020B0604020202020204" charset="0"/>
                <a:ea typeface="Roboto Condensed Light" panose="020B0604020202020204" charset="0"/>
              </a:rPr>
              <a:t>Cihazlardan</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alınan</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veriler</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bir</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merkezde</a:t>
            </a:r>
            <a:r>
              <a:rPr lang="en-US" b="1" dirty="0">
                <a:latin typeface="Roboto Condensed Light" panose="020B0604020202020204" charset="0"/>
                <a:ea typeface="Roboto Condensed Light" panose="020B0604020202020204" charset="0"/>
              </a:rPr>
              <a:t> </a:t>
            </a:r>
            <a:r>
              <a:rPr lang="en-US" b="1" dirty="0" err="1">
                <a:latin typeface="Roboto Condensed Light" panose="020B0604020202020204" charset="0"/>
                <a:ea typeface="Roboto Condensed Light" panose="020B0604020202020204" charset="0"/>
              </a:rPr>
              <a:t>toplanabilir</a:t>
            </a:r>
            <a:r>
              <a:rPr lang="en-US" b="1"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RS 232 </a:t>
            </a:r>
            <a:r>
              <a:rPr lang="en-US" dirty="0" err="1">
                <a:latin typeface="Roboto Condensed Light" panose="020B0604020202020204" charset="0"/>
                <a:ea typeface="Roboto Condensed Light" panose="020B0604020202020204" charset="0"/>
              </a:rPr>
              <a:t>seri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haberleşme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standardı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Uzun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mesafelerde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RS 485 </a:t>
            </a:r>
            <a:r>
              <a:rPr lang="en-US" dirty="0" err="1">
                <a:latin typeface="Roboto Condensed Light" panose="020B0604020202020204" charset="0"/>
                <a:ea typeface="Roboto Condensed Light" panose="020B0604020202020204" charset="0"/>
              </a:rPr>
              <a:t>standardı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kullanılabilir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Modbus’da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veriler</a:t>
            </a:r>
            <a:r>
              <a:rPr lang="en-US" dirty="0">
                <a:latin typeface="Roboto Condensed Light" panose="020B0604020202020204" charset="0"/>
                <a:ea typeface="Roboto Condensed Light" panose="020B0604020202020204" charset="0"/>
              </a:rPr>
              <a:t> 1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0’lar </a:t>
            </a:r>
            <a:r>
              <a:rPr lang="en-US" dirty="0" err="1">
                <a:latin typeface="Roboto Condensed Light" panose="020B0604020202020204" charset="0"/>
                <a:ea typeface="Roboto Condensed Light" panose="020B0604020202020204" charset="0"/>
              </a:rPr>
              <a:t>şeklinde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taşınmaktadır</a:t>
            </a:r>
            <a:r>
              <a:rPr lang="en-US" dirty="0">
                <a:latin typeface="Roboto Condensed Light" panose="020B0604020202020204" charset="0"/>
                <a:ea typeface="Roboto Condensed Light" panose="020B0604020202020204" charset="0"/>
              </a:rPr>
              <a:t>. Her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voltaj</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seviyesi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cihazlar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arasında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hızlı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şekilde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iletilir</a:t>
            </a:r>
            <a:r>
              <a:rPr lang="en-US" dirty="0">
                <a:latin typeface="Roboto Condensed Light" panose="020B0604020202020204" charset="0"/>
                <a:ea typeface="Roboto Condensed Light" panose="020B0604020202020204" charset="0"/>
              </a:rPr>
              <a:t>. Bu </a:t>
            </a:r>
            <a:r>
              <a:rPr lang="en-US" dirty="0" err="1">
                <a:latin typeface="Roboto Condensed Light" panose="020B0604020202020204" charset="0"/>
                <a:ea typeface="Roboto Condensed Light" panose="020B0604020202020204" charset="0"/>
              </a:rPr>
              <a:t>hız</a:t>
            </a:r>
            <a:r>
              <a:rPr lang="en-US" dirty="0">
                <a:latin typeface="Roboto Condensed Light" panose="020B0604020202020204" charset="0"/>
                <a:ea typeface="Roboto Condensed Light" panose="020B0604020202020204" charset="0"/>
              </a:rPr>
              <a:t> “baud”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adlandırılır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RTU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TCP/IP </a:t>
            </a:r>
            <a:r>
              <a:rPr lang="en-US" dirty="0" err="1">
                <a:latin typeface="Roboto Condensed Light" panose="020B0604020202020204" charset="0"/>
                <a:ea typeface="Roboto Condensed Light" panose="020B0604020202020204" charset="0"/>
              </a:rPr>
              <a:t>olmak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üzere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iki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çeşittir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Modbus RTU </a:t>
            </a:r>
            <a:r>
              <a:rPr lang="en-US" dirty="0" err="1">
                <a:latin typeface="Roboto Condensed Light" panose="020B0604020202020204" charset="0"/>
                <a:ea typeface="Roboto Condensed Light" panose="020B0604020202020204" charset="0"/>
              </a:rPr>
              <a:t>byte’ları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bölerek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taşıma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mantığına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dayanır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Böylece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daha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hızlı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iletişim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sağlanır.MilSTD</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uçaklarda</a:t>
            </a:r>
            <a:r>
              <a:rPr lang="en-US" dirty="0">
                <a:latin typeface="Roboto Condensed Light" panose="020B0604020202020204" charset="0"/>
                <a:ea typeface="Roboto Condensed Light" panose="020B0604020202020204" charset="0"/>
              </a:rPr>
              <a:t>.</a:t>
            </a:r>
          </a:p>
        </p:txBody>
      </p:sp>
      <p:pic>
        <p:nvPicPr>
          <p:cNvPr id="11266" name="Picture 2" descr="Image result for mil std 1553 communication">
            <a:extLst>
              <a:ext uri="{FF2B5EF4-FFF2-40B4-BE49-F238E27FC236}">
                <a16:creationId xmlns:a16="http://schemas.microsoft.com/office/drawing/2014/main" id="{FE6E7638-F863-43F3-9199-B84022973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09" y="321030"/>
            <a:ext cx="2304209" cy="225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96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a:t>
            </a:r>
            <a:r>
              <a:rPr lang="tr-TR" dirty="0"/>
              <a:t> Senkron ve Asenkron</a:t>
            </a:r>
            <a:endParaRPr sz="2800" dirty="0"/>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2246769"/>
          </a:xfrm>
          <a:prstGeom prst="rect">
            <a:avLst/>
          </a:prstGeom>
        </p:spPr>
        <p:txBody>
          <a:bodyPr wrap="square">
            <a:spAutoFit/>
          </a:bodyPr>
          <a:lstStyle/>
          <a:p>
            <a:pPr fontAlgn="base"/>
            <a:r>
              <a:rPr lang="tr-TR" b="1" dirty="0"/>
              <a:t>Senkron Haberleşme Nedir?</a:t>
            </a:r>
          </a:p>
          <a:p>
            <a:pPr fontAlgn="base"/>
            <a:r>
              <a:rPr lang="tr-TR" b="1" dirty="0"/>
              <a:t>Senkron haberleşme</a:t>
            </a:r>
            <a:r>
              <a:rPr lang="tr-TR" dirty="0"/>
              <a:t> gerçekleştirilirken, gönderilen veri biti ve alınan veri biti birbiriyle uyum içerisinde olmalıdır. İletişimi gerçekleştirecek olan aygıtlar eş zamanlı olarak çalışmak zorundadır. Yani alıcı ve verici aynı saat (clock) üzerinde olmalıdır.</a:t>
            </a:r>
          </a:p>
          <a:p>
            <a:pPr fontAlgn="base"/>
            <a:r>
              <a:rPr lang="tr-TR" b="1" dirty="0"/>
              <a:t>Asenkron Haberleşme  Nedir?</a:t>
            </a:r>
          </a:p>
          <a:p>
            <a:pPr fontAlgn="base"/>
            <a:r>
              <a:rPr lang="tr-TR" b="1" dirty="0"/>
              <a:t>Asenkron haberleşme</a:t>
            </a:r>
            <a:r>
              <a:rPr lang="tr-TR" dirty="0"/>
              <a:t> yapmak için belirli bir clock’a ihtiyaç duyulmaz. Veri herhangi bir anda iletilebilir. Belirli standartlar kullanılarak gerçekleştirilir ve Senkron haberleşmeye göre daha yavaş bir iletim olur. </a:t>
            </a:r>
          </a:p>
          <a:p>
            <a:br>
              <a:rPr lang="en-US" dirty="0">
                <a:solidFill>
                  <a:srgbClr val="333333"/>
                </a:solidFill>
                <a:latin typeface="Titillium Web"/>
              </a:rPr>
            </a:br>
            <a:endParaRPr lang="en-US" dirty="0"/>
          </a:p>
        </p:txBody>
      </p:sp>
    </p:spTree>
    <p:extLst>
      <p:ext uri="{BB962C8B-B14F-4D97-AF65-F5344CB8AC3E}">
        <p14:creationId xmlns:p14="http://schemas.microsoft.com/office/powerpoint/2010/main" val="1666025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SPI</a:t>
            </a:r>
            <a:endParaRPr sz="2800" dirty="0"/>
          </a:p>
        </p:txBody>
      </p:sp>
      <p:sp>
        <p:nvSpPr>
          <p:cNvPr id="2" name="Rectangle 1">
            <a:extLst>
              <a:ext uri="{FF2B5EF4-FFF2-40B4-BE49-F238E27FC236}">
                <a16:creationId xmlns:a16="http://schemas.microsoft.com/office/drawing/2014/main" id="{8A73AEE4-879C-4EA0-802F-4855EF5654A9}"/>
              </a:ext>
            </a:extLst>
          </p:cNvPr>
          <p:cNvSpPr/>
          <p:nvPr/>
        </p:nvSpPr>
        <p:spPr>
          <a:xfrm>
            <a:off x="571500" y="1398494"/>
            <a:ext cx="7523629" cy="2677656"/>
          </a:xfrm>
          <a:prstGeom prst="rect">
            <a:avLst/>
          </a:prstGeom>
        </p:spPr>
        <p:txBody>
          <a:bodyPr wrap="square">
            <a:spAutoFit/>
          </a:bodyPr>
          <a:lstStyle/>
          <a:p>
            <a:r>
              <a:rPr lang="en-US" b="1" dirty="0">
                <a:solidFill>
                  <a:srgbClr val="40454D"/>
                </a:solidFill>
                <a:latin typeface="Titillium Web"/>
              </a:rPr>
              <a:t>SPI </a:t>
            </a:r>
            <a:r>
              <a:rPr lang="en-US" b="1" dirty="0" err="1">
                <a:solidFill>
                  <a:srgbClr val="40454D"/>
                </a:solidFill>
                <a:latin typeface="Titillium Web"/>
              </a:rPr>
              <a:t>Protokolü</a:t>
            </a:r>
            <a:endParaRPr lang="en-US" b="1" dirty="0">
              <a:solidFill>
                <a:srgbClr val="40454D"/>
              </a:solidFill>
              <a:latin typeface="Titillium Web"/>
            </a:endParaRPr>
          </a:p>
          <a:p>
            <a:r>
              <a:rPr lang="en-US" dirty="0" err="1">
                <a:latin typeface="Roboto Condensed Light" panose="020B0604020202020204" charset="0"/>
                <a:ea typeface="Roboto Condensed Light" panose="020B0604020202020204" charset="0"/>
              </a:rPr>
              <a:t>Açılımı</a:t>
            </a:r>
            <a:r>
              <a:rPr lang="en-US" dirty="0">
                <a:latin typeface="Roboto Condensed Light" panose="020B0604020202020204" charset="0"/>
                <a:ea typeface="Roboto Condensed Light" panose="020B0604020202020204" charset="0"/>
              </a:rPr>
              <a:t> Serial Peripheral </a:t>
            </a:r>
            <a:r>
              <a:rPr lang="en-US" dirty="0" err="1">
                <a:latin typeface="Roboto Condensed Light" panose="020B0604020202020204" charset="0"/>
                <a:ea typeface="Roboto Condensed Light" panose="020B0604020202020204" charset="0"/>
              </a:rPr>
              <a:t>Interface’dir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Full-</a:t>
            </a:r>
            <a:r>
              <a:rPr lang="en-US" dirty="0" err="1">
                <a:latin typeface="Roboto Condensed Light" panose="020B0604020202020204" charset="0"/>
                <a:ea typeface="Roboto Condensed Light" panose="020B0604020202020204" charset="0"/>
              </a:rPr>
              <a:t>dublex</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çalışır</a:t>
            </a:r>
            <a:r>
              <a:rPr lang="en-US" dirty="0">
                <a:latin typeface="Roboto Condensed Light" panose="020B0604020202020204" charset="0"/>
                <a:ea typeface="Roboto Condensed Light" panose="020B0604020202020204" charset="0"/>
              </a:rPr>
              <a:t>.(</a:t>
            </a:r>
            <a:r>
              <a:rPr lang="en-US" dirty="0" err="1">
                <a:latin typeface="Roboto Condensed Light" panose="020B0604020202020204" charset="0"/>
                <a:ea typeface="Roboto Condensed Light" panose="020B0604020202020204" charset="0"/>
              </a:rPr>
              <a:t>Veri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alıp</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gönderme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zamanlı</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Master Slave </a:t>
            </a:r>
            <a:r>
              <a:rPr lang="en-US" dirty="0" err="1">
                <a:latin typeface="Roboto Condensed Light" panose="020B0604020202020204" charset="0"/>
                <a:ea typeface="Roboto Condensed Light" panose="020B0604020202020204" charset="0"/>
              </a:rPr>
              <a:t>yapısını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destekler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İletişim</a:t>
            </a:r>
            <a:r>
              <a:rPr lang="en-US" dirty="0">
                <a:latin typeface="Roboto Condensed Light" panose="020B0604020202020204" charset="0"/>
                <a:ea typeface="Roboto Condensed Light" panose="020B0604020202020204" charset="0"/>
              </a:rPr>
              <a:t> master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slave </a:t>
            </a:r>
            <a:r>
              <a:rPr lang="en-US" dirty="0" err="1">
                <a:latin typeface="Roboto Condensed Light" panose="020B0604020202020204" charset="0"/>
                <a:ea typeface="Roboto Condensed Light" panose="020B0604020202020204" charset="0"/>
              </a:rPr>
              <a:t>cihazlar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arasında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gerçekleşir</a:t>
            </a:r>
            <a:r>
              <a:rPr lang="en-US" dirty="0">
                <a:latin typeface="Roboto Condensed Light" panose="020B0604020202020204" charset="0"/>
                <a:ea typeface="Roboto Condensed Light" panose="020B0604020202020204" charset="0"/>
              </a:rPr>
              <a:t>. Master </a:t>
            </a:r>
            <a:r>
              <a:rPr lang="en-US" dirty="0" err="1">
                <a:latin typeface="Roboto Condensed Light" panose="020B0604020202020204" charset="0"/>
                <a:ea typeface="Roboto Condensed Light" panose="020B0604020202020204" charset="0"/>
              </a:rPr>
              <a:t>iletişimi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kurmak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istediği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cihazı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seçer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o </a:t>
            </a:r>
            <a:r>
              <a:rPr lang="en-US" dirty="0" err="1">
                <a:latin typeface="Roboto Condensed Light" panose="020B0604020202020204" charset="0"/>
                <a:ea typeface="Roboto Condensed Light" panose="020B0604020202020204" charset="0"/>
              </a:rPr>
              <a:t>cihazla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iletişime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geçer</a:t>
            </a:r>
            <a:r>
              <a:rPr lang="en-US" dirty="0">
                <a:latin typeface="Roboto Condensed Light" panose="020B0604020202020204" charset="0"/>
                <a:ea typeface="Roboto Condensed Light" panose="020B0604020202020204" charset="0"/>
              </a:rPr>
              <a:t>.</a:t>
            </a:r>
          </a:p>
          <a:p>
            <a:r>
              <a:rPr lang="en-US" dirty="0">
                <a:latin typeface="Roboto Condensed Light" panose="020B0604020202020204" charset="0"/>
                <a:ea typeface="Roboto Condensed Light" panose="020B0604020202020204" charset="0"/>
              </a:rPr>
              <a:t>Bu </a:t>
            </a:r>
            <a:r>
              <a:rPr lang="en-US" dirty="0" err="1">
                <a:latin typeface="Roboto Condensed Light" panose="020B0604020202020204" charset="0"/>
                <a:ea typeface="Roboto Condensed Light" panose="020B0604020202020204" charset="0"/>
              </a:rPr>
              <a:t>seçme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genellikle</a:t>
            </a:r>
            <a:r>
              <a:rPr lang="en-US" dirty="0">
                <a:latin typeface="Roboto Condensed Light" panose="020B0604020202020204" charset="0"/>
                <a:ea typeface="Roboto Condensed Light" panose="020B0604020202020204" charset="0"/>
              </a:rPr>
              <a:t> SPI </a:t>
            </a:r>
            <a:r>
              <a:rPr lang="en-US" dirty="0" err="1">
                <a:latin typeface="Roboto Condensed Light" panose="020B0604020202020204" charset="0"/>
                <a:ea typeface="Roboto Condensed Light" panose="020B0604020202020204" charset="0"/>
              </a:rPr>
              <a:t>donanım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dahilinde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olan</a:t>
            </a:r>
            <a:r>
              <a:rPr lang="en-US" dirty="0">
                <a:latin typeface="Roboto Condensed Light" panose="020B0604020202020204" charset="0"/>
                <a:ea typeface="Roboto Condensed Light" panose="020B0604020202020204" charset="0"/>
              </a:rPr>
              <a:t> SS(Slave select) </a:t>
            </a:r>
            <a:r>
              <a:rPr lang="en-US" dirty="0" err="1">
                <a:latin typeface="Roboto Condensed Light" panose="020B0604020202020204" charset="0"/>
                <a:ea typeface="Roboto Condensed Light" panose="020B0604020202020204" charset="0"/>
              </a:rPr>
              <a:t>pini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yapılır</a:t>
            </a:r>
            <a:r>
              <a:rPr lang="en-US" dirty="0">
                <a:latin typeface="Roboto Condensed Light" panose="020B0604020202020204" charset="0"/>
                <a:ea typeface="Roboto Condensed Light" panose="020B0604020202020204" charset="0"/>
              </a:rPr>
              <a:t>.</a:t>
            </a:r>
          </a:p>
          <a:p>
            <a:r>
              <a:rPr lang="tr-TR" dirty="0"/>
              <a:t>Burada bulunan MOSI ve MISO veri aktarımını gerçekleştirdiğimiz pinlerdir. CS pini ile hatta bulunan herhangi bir slave aygıtı seçmemiz sağlanıyor. Clock pini ise seri haberleşme gereği olarak verilerin iletilmesini sağlıyor.</a:t>
            </a:r>
            <a:endParaRPr lang="en-US" b="1" dirty="0">
              <a:solidFill>
                <a:srgbClr val="40454D"/>
              </a:solidFill>
              <a:latin typeface="Titillium Web"/>
            </a:endParaRPr>
          </a:p>
          <a:p>
            <a:br>
              <a:rPr lang="en-US" dirty="0">
                <a:solidFill>
                  <a:srgbClr val="333333"/>
                </a:solidFill>
                <a:latin typeface="Titillium Web"/>
              </a:rPr>
            </a:br>
            <a:endParaRPr lang="en-US" dirty="0"/>
          </a:p>
        </p:txBody>
      </p:sp>
      <p:pic>
        <p:nvPicPr>
          <p:cNvPr id="12290" name="Picture 2" descr="https://encrypted-tbn0.gstatic.com/images?q=tbn:ANd9GcQumXMQeazARDAKAWdkM9XfPvIDmv6pVBuhmgFhslfVu1mHvQQwOA">
            <a:extLst>
              <a:ext uri="{FF2B5EF4-FFF2-40B4-BE49-F238E27FC236}">
                <a16:creationId xmlns:a16="http://schemas.microsoft.com/office/drawing/2014/main" id="{18143D7F-8EA0-4820-91B1-23A9B76C5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089" y="3607734"/>
            <a:ext cx="436245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6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519754" y="415229"/>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SPI</a:t>
            </a:r>
            <a:r>
              <a:rPr lang="tr-TR" dirty="0"/>
              <a:t>- Senkron</a:t>
            </a:r>
            <a:endParaRPr sz="2800" dirty="0"/>
          </a:p>
        </p:txBody>
      </p:sp>
      <p:pic>
        <p:nvPicPr>
          <p:cNvPr id="13314" name="Picture 2" descr="https://gelecegiyazanlar.turkcell.com.tr/sites/default/files/icerik/spipng.png">
            <a:extLst>
              <a:ext uri="{FF2B5EF4-FFF2-40B4-BE49-F238E27FC236}">
                <a16:creationId xmlns:a16="http://schemas.microsoft.com/office/drawing/2014/main" id="{BFCD7C2A-9A54-4CAD-B215-8795707DA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26" y="1021978"/>
            <a:ext cx="5132574" cy="4069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BACE8B-10F2-4BD4-B889-1C99336F7EB6}"/>
              </a:ext>
            </a:extLst>
          </p:cNvPr>
          <p:cNvSpPr/>
          <p:nvPr/>
        </p:nvSpPr>
        <p:spPr>
          <a:xfrm>
            <a:off x="67733" y="1021977"/>
            <a:ext cx="4572000" cy="2677656"/>
          </a:xfrm>
          <a:prstGeom prst="rect">
            <a:avLst/>
          </a:prstGeom>
        </p:spPr>
        <p:txBody>
          <a:bodyPr>
            <a:spAutoFit/>
          </a:bodyPr>
          <a:lstStyle/>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SCLK : Serial Clock (output from master). :</a:t>
            </a:r>
            <a:r>
              <a:rPr lang="en-US" dirty="0" err="1">
                <a:solidFill>
                  <a:srgbClr val="333333"/>
                </a:solidFill>
                <a:latin typeface="Roboto Condensed Light" panose="020B0604020202020204" charset="0"/>
                <a:ea typeface="Roboto Condensed Light" panose="020B0604020202020204" charset="0"/>
              </a:rPr>
              <a:t>Senkron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haberleşmesi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için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kullanılır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için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kare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dalga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oluşturur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Yani</a:t>
            </a:r>
            <a:r>
              <a:rPr lang="en-US" dirty="0">
                <a:solidFill>
                  <a:srgbClr val="333333"/>
                </a:solidFill>
                <a:latin typeface="Roboto Condensed Light" panose="020B0604020202020204" charset="0"/>
                <a:ea typeface="Roboto Condensed Light" panose="020B0604020202020204" charset="0"/>
              </a:rPr>
              <a:t> SPI </a:t>
            </a:r>
            <a:r>
              <a:rPr lang="en-US" dirty="0" err="1">
                <a:solidFill>
                  <a:srgbClr val="333333"/>
                </a:solidFill>
                <a:latin typeface="Roboto Condensed Light" panose="020B0604020202020204" charset="0"/>
                <a:ea typeface="Roboto Condensed Light" panose="020B0604020202020204" charset="0"/>
              </a:rPr>
              <a:t>haberleşmesinde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senkronu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sağlayan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saat</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bulundurur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Saat</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sinyali</a:t>
            </a:r>
            <a:r>
              <a:rPr lang="en-US" dirty="0">
                <a:solidFill>
                  <a:srgbClr val="333333"/>
                </a:solidFill>
                <a:latin typeface="Roboto Condensed Light" panose="020B0604020202020204" charset="0"/>
                <a:ea typeface="Roboto Condensed Light" panose="020B0604020202020204" charset="0"/>
              </a:rPr>
              <a:t> master </a:t>
            </a:r>
            <a:r>
              <a:rPr lang="en-US" dirty="0" err="1">
                <a:solidFill>
                  <a:srgbClr val="333333"/>
                </a:solidFill>
                <a:latin typeface="Roboto Condensed Light" panose="020B0604020202020204" charset="0"/>
                <a:ea typeface="Roboto Condensed Light" panose="020B0604020202020204" charset="0"/>
              </a:rPr>
              <a:t>cihaz</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tarafından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üretilir</a:t>
            </a:r>
            <a:r>
              <a:rPr lang="en-US" dirty="0">
                <a:solidFill>
                  <a:srgbClr val="333333"/>
                </a:solidFill>
                <a:latin typeface="Roboto Condensed Light" panose="020B0604020202020204" charset="0"/>
                <a:ea typeface="Roboto Condensed Light" panose="020B0604020202020204" charset="0"/>
              </a:rPr>
              <a:t>.</a:t>
            </a:r>
          </a:p>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MOSI : Master Output, Slave Input (output from master). </a:t>
            </a:r>
            <a:r>
              <a:rPr lang="en-US" dirty="0" err="1">
                <a:solidFill>
                  <a:srgbClr val="333333"/>
                </a:solidFill>
                <a:latin typeface="Roboto Condensed Light" panose="020B0604020202020204" charset="0"/>
                <a:ea typeface="Roboto Condensed Light" panose="020B0604020202020204" charset="0"/>
              </a:rPr>
              <a:t>Master’ın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çıkış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Slave’in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giriş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olduğu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yolunu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oluşturur</a:t>
            </a:r>
            <a:r>
              <a:rPr lang="en-US" dirty="0">
                <a:solidFill>
                  <a:srgbClr val="333333"/>
                </a:solidFill>
                <a:latin typeface="Roboto Condensed Light" panose="020B0604020202020204" charset="0"/>
                <a:ea typeface="Roboto Condensed Light" panose="020B0604020202020204" charset="0"/>
              </a:rPr>
              <a:t>.</a:t>
            </a:r>
          </a:p>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MISO : Master Input, Slave Output (output from slave). </a:t>
            </a:r>
            <a:r>
              <a:rPr lang="en-US" dirty="0" err="1">
                <a:solidFill>
                  <a:srgbClr val="333333"/>
                </a:solidFill>
                <a:latin typeface="Roboto Condensed Light" panose="020B0604020202020204" charset="0"/>
                <a:ea typeface="Roboto Condensed Light" panose="020B0604020202020204" charset="0"/>
              </a:rPr>
              <a:t>Master’ın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giriş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Slave’in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çıkış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olduğu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yolunu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oluşturur</a:t>
            </a:r>
            <a:r>
              <a:rPr lang="en-US" dirty="0">
                <a:solidFill>
                  <a:srgbClr val="333333"/>
                </a:solidFill>
                <a:latin typeface="Roboto Condensed Light" panose="020B0604020202020204" charset="0"/>
                <a:ea typeface="Roboto Condensed Light" panose="020B0604020202020204" charset="0"/>
              </a:rPr>
              <a:t>.</a:t>
            </a:r>
          </a:p>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SS : Slave Select (active low, output from master).  Slave select </a:t>
            </a:r>
            <a:r>
              <a:rPr lang="en-US" dirty="0" err="1">
                <a:solidFill>
                  <a:srgbClr val="333333"/>
                </a:solidFill>
                <a:latin typeface="Roboto Condensed Light" panose="020B0604020202020204" charset="0"/>
                <a:ea typeface="Roboto Condensed Light" panose="020B0604020202020204" charset="0"/>
              </a:rPr>
              <a:t>anlamına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gelir</a:t>
            </a:r>
            <a:r>
              <a:rPr lang="en-US" dirty="0">
                <a:solidFill>
                  <a:srgbClr val="333333"/>
                </a:solidFill>
                <a:latin typeface="Roboto Condensed Light" panose="020B0604020202020204" charset="0"/>
                <a:ea typeface="Roboto Condensed Light" panose="020B0604020202020204" charset="0"/>
              </a:rPr>
              <a:t>. Master </a:t>
            </a:r>
            <a:r>
              <a:rPr lang="en-US" dirty="0" err="1">
                <a:solidFill>
                  <a:srgbClr val="333333"/>
                </a:solidFill>
                <a:latin typeface="Roboto Condensed Light" panose="020B0604020202020204" charset="0"/>
                <a:ea typeface="Roboto Condensed Light" panose="020B0604020202020204" charset="0"/>
              </a:rPr>
              <a:t>cihazın</a:t>
            </a:r>
            <a:r>
              <a:rPr lang="en-US" dirty="0">
                <a:solidFill>
                  <a:srgbClr val="333333"/>
                </a:solidFill>
                <a:latin typeface="Roboto Condensed Light" panose="020B0604020202020204" charset="0"/>
                <a:ea typeface="Roboto Condensed Light" panose="020B0604020202020204" charset="0"/>
              </a:rPr>
              <a:t> Slave </a:t>
            </a:r>
            <a:r>
              <a:rPr lang="en-US" dirty="0" err="1">
                <a:solidFill>
                  <a:srgbClr val="333333"/>
                </a:solidFill>
                <a:latin typeface="Roboto Condensed Light" panose="020B0604020202020204" charset="0"/>
                <a:ea typeface="Roboto Condensed Light" panose="020B0604020202020204" charset="0"/>
              </a:rPr>
              <a:t>cihazları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seçmesine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yarar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Master’ın</a:t>
            </a:r>
            <a:r>
              <a:rPr lang="en-US" dirty="0">
                <a:solidFill>
                  <a:srgbClr val="333333"/>
                </a:solidFill>
                <a:latin typeface="Roboto Condensed Light" panose="020B0604020202020204" charset="0"/>
                <a:ea typeface="Roboto Condensed Light" panose="020B0604020202020204" charset="0"/>
              </a:rPr>
              <a:t> SS </a:t>
            </a:r>
            <a:r>
              <a:rPr lang="en-US" dirty="0" err="1">
                <a:solidFill>
                  <a:srgbClr val="333333"/>
                </a:solidFill>
                <a:latin typeface="Roboto Condensed Light" panose="020B0604020202020204" charset="0"/>
                <a:ea typeface="Roboto Condensed Light" panose="020B0604020202020204" charset="0"/>
              </a:rPr>
              <a:t>pinleri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kontrol</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edilecek</a:t>
            </a:r>
            <a:r>
              <a:rPr lang="en-US" dirty="0">
                <a:solidFill>
                  <a:srgbClr val="333333"/>
                </a:solidFill>
                <a:latin typeface="Roboto Condensed Light" panose="020B0604020202020204" charset="0"/>
                <a:ea typeface="Roboto Condensed Light" panose="020B0604020202020204" charset="0"/>
              </a:rPr>
              <a:t> Slave </a:t>
            </a:r>
            <a:r>
              <a:rPr lang="en-US" dirty="0" err="1">
                <a:solidFill>
                  <a:srgbClr val="333333"/>
                </a:solidFill>
                <a:latin typeface="Roboto Condensed Light" panose="020B0604020202020204" charset="0"/>
                <a:ea typeface="Roboto Condensed Light" panose="020B0604020202020204" charset="0"/>
              </a:rPr>
              <a:t>cihaza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göre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seçilir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kullanıcı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tarafından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belirlenir</a:t>
            </a:r>
            <a:r>
              <a:rPr lang="en-US" dirty="0">
                <a:solidFill>
                  <a:srgbClr val="333333"/>
                </a:solidFill>
                <a:latin typeface="Roboto Condensed Light" panose="020B0604020202020204" charset="0"/>
                <a:ea typeface="Roboto Condensed Light" panose="020B0604020202020204" charset="0"/>
              </a:rPr>
              <a:t>.</a:t>
            </a:r>
          </a:p>
        </p:txBody>
      </p:sp>
      <p:sp>
        <p:nvSpPr>
          <p:cNvPr id="2" name="Rectangle 1">
            <a:extLst>
              <a:ext uri="{FF2B5EF4-FFF2-40B4-BE49-F238E27FC236}">
                <a16:creationId xmlns:a16="http://schemas.microsoft.com/office/drawing/2014/main" id="{01FCEBA0-7162-4FE7-8DF3-D167976C9056}"/>
              </a:ext>
            </a:extLst>
          </p:cNvPr>
          <p:cNvSpPr/>
          <p:nvPr/>
        </p:nvSpPr>
        <p:spPr>
          <a:xfrm>
            <a:off x="332672" y="3706865"/>
            <a:ext cx="4572000" cy="1384995"/>
          </a:xfrm>
          <a:prstGeom prst="rect">
            <a:avLst/>
          </a:prstGeom>
        </p:spPr>
        <p:txBody>
          <a:bodyPr>
            <a:spAutoFit/>
          </a:bodyPr>
          <a:lstStyle/>
          <a:p>
            <a:r>
              <a:rPr lang="tr-TR" dirty="0">
                <a:solidFill>
                  <a:srgbClr val="333333"/>
                </a:solidFill>
                <a:latin typeface="Noto Serif"/>
              </a:rPr>
              <a:t>Senkron haberleşme protokollerinden bir tanesidir.  </a:t>
            </a:r>
            <a:r>
              <a:rPr lang="tr-TR" b="1" dirty="0">
                <a:solidFill>
                  <a:srgbClr val="333333"/>
                </a:solidFill>
                <a:latin typeface="Noto Serif"/>
              </a:rPr>
              <a:t>Fully duplex</a:t>
            </a:r>
            <a:r>
              <a:rPr lang="tr-TR" dirty="0">
                <a:solidFill>
                  <a:srgbClr val="333333"/>
                </a:solidFill>
                <a:latin typeface="Noto Serif"/>
              </a:rPr>
              <a:t> (eş zamanlı çift yönlü çalışabilen) olarak çalışabilir. Haberleşme gerçekleştirilecek cihazlar arasında master-slave ilişkisi vardır. Birden fazla slave cihazla haberleşme sağlanabilir. Senkron olarak çalıştığı için mutlaka bir clock sinyaline ihtiyaç duyulur. </a:t>
            </a:r>
            <a:r>
              <a:rPr lang="tr-TR" b="1" dirty="0">
                <a:solidFill>
                  <a:srgbClr val="333333"/>
                </a:solidFill>
                <a:latin typeface="Noto Serif"/>
              </a:rPr>
              <a:t>Kısa mesafeli</a:t>
            </a:r>
            <a:r>
              <a:rPr lang="tr-TR" dirty="0">
                <a:solidFill>
                  <a:srgbClr val="333333"/>
                </a:solidFill>
                <a:latin typeface="Noto Serif"/>
              </a:rPr>
              <a:t> iletimde kullanılır</a:t>
            </a:r>
            <a:endParaRPr lang="tr-TR" dirty="0"/>
          </a:p>
        </p:txBody>
      </p:sp>
    </p:spTree>
    <p:extLst>
      <p:ext uri="{BB962C8B-B14F-4D97-AF65-F5344CB8AC3E}">
        <p14:creationId xmlns:p14="http://schemas.microsoft.com/office/powerpoint/2010/main" val="45765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I2C</a:t>
            </a:r>
            <a:endParaRPr sz="2800" dirty="0"/>
          </a:p>
        </p:txBody>
      </p:sp>
      <p:sp>
        <p:nvSpPr>
          <p:cNvPr id="2" name="Rectangle 1">
            <a:extLst>
              <a:ext uri="{FF2B5EF4-FFF2-40B4-BE49-F238E27FC236}">
                <a16:creationId xmlns:a16="http://schemas.microsoft.com/office/drawing/2014/main" id="{679FFB53-7870-4453-805F-3C20270EA26B}"/>
              </a:ext>
            </a:extLst>
          </p:cNvPr>
          <p:cNvSpPr/>
          <p:nvPr/>
        </p:nvSpPr>
        <p:spPr>
          <a:xfrm>
            <a:off x="1869141" y="1028701"/>
            <a:ext cx="7059706" cy="1384995"/>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Arduino, </a:t>
            </a:r>
            <a:r>
              <a:rPr lang="en-US" dirty="0" err="1">
                <a:solidFill>
                  <a:srgbClr val="333333"/>
                </a:solidFill>
                <a:latin typeface="Roboto Condensed Light" panose="020B0604020202020204" charset="0"/>
                <a:ea typeface="Roboto Condensed Light" panose="020B0604020202020204" charset="0"/>
              </a:rPr>
              <a:t>diğer</a:t>
            </a:r>
            <a:r>
              <a:rPr lang="en-US" dirty="0">
                <a:solidFill>
                  <a:srgbClr val="333333"/>
                </a:solidFill>
                <a:latin typeface="Roboto Condensed Light" panose="020B0604020202020204" charset="0"/>
                <a:ea typeface="Roboto Condensed Light" panose="020B0604020202020204" charset="0"/>
              </a:rPr>
              <a:t> Arduino </a:t>
            </a:r>
            <a:r>
              <a:rPr lang="en-US" dirty="0" err="1">
                <a:solidFill>
                  <a:srgbClr val="333333"/>
                </a:solidFill>
                <a:latin typeface="Roboto Condensed Light" panose="020B0604020202020204" charset="0"/>
                <a:ea typeface="Roboto Condensed Light" panose="020B0604020202020204" charset="0"/>
              </a:rPr>
              <a:t>veya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sensörlerle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haberleşmek</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için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bazı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haberleşme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protokolleri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kullanır</a:t>
            </a:r>
            <a:r>
              <a:rPr lang="en-US" dirty="0">
                <a:solidFill>
                  <a:srgbClr val="333333"/>
                </a:solidFill>
                <a:latin typeface="Roboto Condensed Light" panose="020B0604020202020204" charset="0"/>
                <a:ea typeface="Roboto Condensed Light" panose="020B0604020202020204" charset="0"/>
              </a:rPr>
              <a:t>. Bu </a:t>
            </a:r>
            <a:r>
              <a:rPr lang="en-US" dirty="0" err="1">
                <a:solidFill>
                  <a:srgbClr val="333333"/>
                </a:solidFill>
                <a:latin typeface="Roboto Condensed Light" panose="020B0604020202020204" charset="0"/>
                <a:ea typeface="Roboto Condensed Light" panose="020B0604020202020204" charset="0"/>
              </a:rPr>
              <a:t>protokollerden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birisi</a:t>
            </a:r>
            <a:r>
              <a:rPr lang="en-US" dirty="0">
                <a:solidFill>
                  <a:srgbClr val="333333"/>
                </a:solidFill>
                <a:latin typeface="Roboto Condensed Light" panose="020B0604020202020204" charset="0"/>
                <a:ea typeface="Roboto Condensed Light" panose="020B0604020202020204" charset="0"/>
              </a:rPr>
              <a:t> de I2C’dir.</a:t>
            </a:r>
          </a:p>
          <a:p>
            <a:pPr>
              <a:buFont typeface="Arial" panose="020B0604020202020204" pitchFamily="34" charset="0"/>
              <a:buChar char="•"/>
            </a:pPr>
            <a:r>
              <a:rPr lang="en-US" dirty="0" err="1">
                <a:solidFill>
                  <a:srgbClr val="333333"/>
                </a:solidFill>
                <a:latin typeface="Roboto Condensed Light" panose="020B0604020202020204" charset="0"/>
                <a:ea typeface="Roboto Condensed Light" panose="020B0604020202020204" charset="0"/>
              </a:rPr>
              <a:t>Haberleşme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için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toprak</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hattı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dışında</a:t>
            </a:r>
            <a:r>
              <a:rPr lang="en-US" dirty="0">
                <a:solidFill>
                  <a:srgbClr val="333333"/>
                </a:solidFill>
                <a:latin typeface="Roboto Condensed Light" panose="020B0604020202020204" charset="0"/>
                <a:ea typeface="Roboto Condensed Light" panose="020B0604020202020204" charset="0"/>
              </a:rPr>
              <a:t> SDA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SCL </a:t>
            </a:r>
            <a:r>
              <a:rPr lang="en-US" dirty="0" err="1">
                <a:solidFill>
                  <a:srgbClr val="333333"/>
                </a:solidFill>
                <a:latin typeface="Roboto Condensed Light" panose="020B0604020202020204" charset="0"/>
                <a:ea typeface="Roboto Condensed Light" panose="020B0604020202020204" charset="0"/>
              </a:rPr>
              <a:t>olmak</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üzere</a:t>
            </a:r>
            <a:r>
              <a:rPr lang="en-US" dirty="0">
                <a:solidFill>
                  <a:srgbClr val="333333"/>
                </a:solidFill>
                <a:latin typeface="Roboto Condensed Light" panose="020B0604020202020204" charset="0"/>
                <a:ea typeface="Roboto Condensed Light" panose="020B0604020202020204" charset="0"/>
              </a:rPr>
              <a:t> 2 </a:t>
            </a:r>
            <a:r>
              <a:rPr lang="en-US" dirty="0" err="1">
                <a:solidFill>
                  <a:srgbClr val="333333"/>
                </a:solidFill>
                <a:latin typeface="Roboto Condensed Light" panose="020B0604020202020204" charset="0"/>
                <a:ea typeface="Roboto Condensed Light" panose="020B0604020202020204" charset="0"/>
              </a:rPr>
              <a:t>hatta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daha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ihtiyaç</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duymaktadır</a:t>
            </a:r>
            <a:r>
              <a:rPr lang="en-US" dirty="0">
                <a:solidFill>
                  <a:srgbClr val="333333"/>
                </a:solidFill>
                <a:latin typeface="Roboto Condensed Light" panose="020B0604020202020204" charset="0"/>
                <a:ea typeface="Roboto Condensed Light" panose="020B0604020202020204" charset="0"/>
              </a:rPr>
              <a:t>.</a:t>
            </a:r>
          </a:p>
          <a:p>
            <a:pPr>
              <a:buFont typeface="Arial" panose="020B0604020202020204" pitchFamily="34" charset="0"/>
              <a:buChar char="•"/>
            </a:pPr>
            <a:r>
              <a:rPr lang="en-US" dirty="0" err="1">
                <a:solidFill>
                  <a:srgbClr val="333333"/>
                </a:solidFill>
                <a:latin typeface="Roboto Condensed Light" panose="020B0604020202020204" charset="0"/>
                <a:ea typeface="Roboto Condensed Light" panose="020B0604020202020204" charset="0"/>
              </a:rPr>
              <a:t>Genellikle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kısa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mesafede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iletim</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hızının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düşük</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olduğu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zamanlarda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kullanılır</a:t>
            </a:r>
            <a:r>
              <a:rPr lang="en-US" dirty="0">
                <a:solidFill>
                  <a:srgbClr val="333333"/>
                </a:solidFill>
                <a:latin typeface="Roboto Condensed Light" panose="020B0604020202020204" charset="0"/>
                <a:ea typeface="Roboto Condensed Light" panose="020B0604020202020204" charset="0"/>
              </a:rPr>
              <a:t>.</a:t>
            </a:r>
          </a:p>
          <a:p>
            <a:pPr>
              <a:buFont typeface="Arial" panose="020B0604020202020204" pitchFamily="34" charset="0"/>
              <a:buChar char="•"/>
            </a:pPr>
            <a:r>
              <a:rPr lang="en-US" dirty="0">
                <a:solidFill>
                  <a:srgbClr val="333333"/>
                </a:solidFill>
                <a:latin typeface="Roboto Condensed Light" panose="020B0604020202020204" charset="0"/>
                <a:ea typeface="Roboto Condensed Light" panose="020B0604020202020204" charset="0"/>
              </a:rPr>
              <a:t>Master Slave </a:t>
            </a:r>
            <a:r>
              <a:rPr lang="en-US" dirty="0" err="1">
                <a:solidFill>
                  <a:srgbClr val="333333"/>
                </a:solidFill>
                <a:latin typeface="Roboto Condensed Light" panose="020B0604020202020204" charset="0"/>
                <a:ea typeface="Roboto Condensed Light" panose="020B0604020202020204" charset="0"/>
              </a:rPr>
              <a:t>haberleşmesini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destekler</a:t>
            </a:r>
            <a:r>
              <a:rPr lang="en-US" dirty="0">
                <a:solidFill>
                  <a:srgbClr val="333333"/>
                </a:solidFill>
                <a:latin typeface="Roboto Condensed Light" panose="020B0604020202020204" charset="0"/>
                <a:ea typeface="Roboto Condensed Light" panose="020B0604020202020204" charset="0"/>
              </a:rPr>
              <a:t>. Hatta </a:t>
            </a:r>
            <a:r>
              <a:rPr lang="en-US" dirty="0" err="1">
                <a:solidFill>
                  <a:srgbClr val="333333"/>
                </a:solidFill>
                <a:latin typeface="Roboto Condensed Light" panose="020B0604020202020204" charset="0"/>
                <a:ea typeface="Roboto Condensed Light" panose="020B0604020202020204" charset="0"/>
              </a:rPr>
              <a:t>bağlanan</a:t>
            </a:r>
            <a:r>
              <a:rPr lang="en-US" dirty="0">
                <a:solidFill>
                  <a:srgbClr val="333333"/>
                </a:solidFill>
                <a:latin typeface="Roboto Condensed Light" panose="020B0604020202020204" charset="0"/>
                <a:ea typeface="Roboto Condensed Light" panose="020B0604020202020204" charset="0"/>
              </a:rPr>
              <a:t> Slave </a:t>
            </a:r>
            <a:r>
              <a:rPr lang="en-US" dirty="0" err="1">
                <a:solidFill>
                  <a:srgbClr val="333333"/>
                </a:solidFill>
                <a:latin typeface="Roboto Condensed Light" panose="020B0604020202020204" charset="0"/>
                <a:ea typeface="Roboto Condensed Light" panose="020B0604020202020204" charset="0"/>
              </a:rPr>
              <a:t>cihazdan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hangisinin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veri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aktaracağına</a:t>
            </a:r>
            <a:r>
              <a:rPr lang="en-US" dirty="0">
                <a:solidFill>
                  <a:srgbClr val="333333"/>
                </a:solidFill>
                <a:latin typeface="Roboto Condensed Light" panose="020B0604020202020204" charset="0"/>
                <a:ea typeface="Roboto Condensed Light" panose="020B0604020202020204" charset="0"/>
              </a:rPr>
              <a:t> master </a:t>
            </a:r>
            <a:r>
              <a:rPr lang="en-US" dirty="0" err="1">
                <a:solidFill>
                  <a:srgbClr val="333333"/>
                </a:solidFill>
                <a:latin typeface="Roboto Condensed Light" panose="020B0604020202020204" charset="0"/>
                <a:ea typeface="Roboto Condensed Light" panose="020B0604020202020204" charset="0"/>
              </a:rPr>
              <a:t>karar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verir</a:t>
            </a:r>
            <a:r>
              <a:rPr lang="en-US" dirty="0">
                <a:solidFill>
                  <a:srgbClr val="333333"/>
                </a:solidFill>
                <a:latin typeface="Roboto Condensed Light" panose="020B0604020202020204" charset="0"/>
                <a:ea typeface="Roboto Condensed Light" panose="020B0604020202020204" charset="0"/>
              </a:rPr>
              <a:t>.</a:t>
            </a:r>
          </a:p>
        </p:txBody>
      </p:sp>
      <p:pic>
        <p:nvPicPr>
          <p:cNvPr id="14338" name="Picture 2" descr="https://gelecegiyazanlar.turkcell.com.tr/sites/default/files/icerik/resim1_0.png">
            <a:extLst>
              <a:ext uri="{FF2B5EF4-FFF2-40B4-BE49-F238E27FC236}">
                <a16:creationId xmlns:a16="http://schemas.microsoft.com/office/drawing/2014/main" id="{21A42CED-13AC-403C-A79F-7E60DA816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038" y="2413696"/>
            <a:ext cx="66675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71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I2C</a:t>
            </a:r>
            <a:endParaRPr sz="2800" dirty="0"/>
          </a:p>
        </p:txBody>
      </p:sp>
      <p:sp>
        <p:nvSpPr>
          <p:cNvPr id="2" name="Rectangle 1">
            <a:extLst>
              <a:ext uri="{FF2B5EF4-FFF2-40B4-BE49-F238E27FC236}">
                <a16:creationId xmlns:a16="http://schemas.microsoft.com/office/drawing/2014/main" id="{679FFB53-7870-4453-805F-3C20270EA26B}"/>
              </a:ext>
            </a:extLst>
          </p:cNvPr>
          <p:cNvSpPr/>
          <p:nvPr/>
        </p:nvSpPr>
        <p:spPr>
          <a:xfrm>
            <a:off x="1869141" y="1028701"/>
            <a:ext cx="7059706" cy="1169551"/>
          </a:xfrm>
          <a:prstGeom prst="rect">
            <a:avLst/>
          </a:prstGeom>
        </p:spPr>
        <p:txBody>
          <a:bodyPr wrap="square">
            <a:spAutoFit/>
          </a:bodyPr>
          <a:lstStyle/>
          <a:p>
            <a:pPr>
              <a:buFont typeface="Arial" panose="020B0604020202020204" pitchFamily="34" charset="0"/>
              <a:buChar char="•"/>
            </a:pPr>
            <a:r>
              <a:rPr lang="tr-TR" dirty="0"/>
              <a:t>Senkron haberleşme protokollerinden diğer bir tanesidir. </a:t>
            </a:r>
            <a:r>
              <a:rPr lang="tr-TR" b="1" dirty="0"/>
              <a:t>Half-duplex</a:t>
            </a:r>
            <a:r>
              <a:rPr lang="tr-TR" dirty="0"/>
              <a:t> (yarı eş zamanlı çift yönlü çalışabilen) olarak çalışır. Yani veri iletimi çift yönlü olur ancak aynı anda hem veri gönderilip hem de alınamaz. Buna telsizleri örnek verebiliriz. Minimum bilgi alışverişi gerçektirilecek yerlerde tercih edilir. İletişim için bant genişliği oldukta düşüktür. SPI’da olduğu gibi master-slave yapısını kullanır. </a:t>
            </a:r>
            <a:r>
              <a:rPr lang="en-US" dirty="0">
                <a:solidFill>
                  <a:srgbClr val="333333"/>
                </a:solidFill>
                <a:latin typeface="Roboto Condensed Light" panose="020B0604020202020204" charset="0"/>
                <a:ea typeface="Roboto Condensed Light" panose="020B0604020202020204" charset="0"/>
              </a:rPr>
              <a:t>.</a:t>
            </a:r>
          </a:p>
        </p:txBody>
      </p:sp>
      <p:pic>
        <p:nvPicPr>
          <p:cNvPr id="14338" name="Picture 2" descr="https://gelecegiyazanlar.turkcell.com.tr/sites/default/files/icerik/resim1_0.png">
            <a:extLst>
              <a:ext uri="{FF2B5EF4-FFF2-40B4-BE49-F238E27FC236}">
                <a16:creationId xmlns:a16="http://schemas.microsoft.com/office/drawing/2014/main" id="{21A42CED-13AC-403C-A79F-7E60DA816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038" y="2413696"/>
            <a:ext cx="66675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97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Uğurkan</a:t>
            </a:r>
            <a:r>
              <a:rPr lang="en-US" dirty="0"/>
              <a:t> </a:t>
            </a:r>
            <a:r>
              <a:rPr lang="en-US" dirty="0" err="1"/>
              <a:t>Ateş</a:t>
            </a:r>
            <a:br>
              <a:rPr lang="en-US" dirty="0"/>
            </a:br>
            <a:endParaRPr dirty="0"/>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Bana </a:t>
            </a:r>
            <a:r>
              <a:rPr lang="en-US" dirty="0" err="1"/>
              <a:t>Ulaşmak</a:t>
            </a:r>
            <a:r>
              <a:rPr lang="en-US" dirty="0"/>
              <a:t> </a:t>
            </a:r>
            <a:r>
              <a:rPr lang="en-US" dirty="0" err="1"/>
              <a:t>için</a:t>
            </a:r>
            <a:endParaRPr dirty="0"/>
          </a:p>
        </p:txBody>
      </p:sp>
      <p:sp>
        <p:nvSpPr>
          <p:cNvPr id="226" name="Google Shape;226;p35"/>
          <p:cNvSpPr txBox="1">
            <a:spLocks noGrp="1"/>
          </p:cNvSpPr>
          <p:nvPr>
            <p:ph type="subTitle" idx="1"/>
          </p:nvPr>
        </p:nvSpPr>
        <p:spPr>
          <a:xfrm>
            <a:off x="2410050" y="779367"/>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Gömülü</a:t>
            </a:r>
            <a:r>
              <a:rPr lang="en-US" dirty="0"/>
              <a:t> </a:t>
            </a:r>
            <a:r>
              <a:rPr lang="en-US" dirty="0" err="1"/>
              <a:t>Sistem</a:t>
            </a:r>
            <a:r>
              <a:rPr lang="en-US" dirty="0"/>
              <a:t> </a:t>
            </a:r>
            <a:r>
              <a:rPr lang="en-US" dirty="0" err="1"/>
              <a:t>Yazılım</a:t>
            </a:r>
            <a:r>
              <a:rPr lang="en-US" dirty="0"/>
              <a:t> </a:t>
            </a:r>
            <a:r>
              <a:rPr lang="en-US" dirty="0" err="1"/>
              <a:t>Mühendisi</a:t>
            </a:r>
            <a:r>
              <a:rPr lang="en-US" dirty="0"/>
              <a:t> @ Accenture</a:t>
            </a:r>
          </a:p>
          <a:p>
            <a:pPr marL="0" lvl="0" indent="0" algn="r" rtl="0">
              <a:spcBef>
                <a:spcPts val="0"/>
              </a:spcBef>
              <a:spcAft>
                <a:spcPts val="0"/>
              </a:spcAft>
              <a:buNone/>
            </a:pPr>
            <a:r>
              <a:rPr lang="en-US" dirty="0"/>
              <a:t>Ex : TUSAŞ  - </a:t>
            </a:r>
            <a:r>
              <a:rPr lang="en-US" dirty="0" err="1"/>
              <a:t>Türk</a:t>
            </a:r>
            <a:r>
              <a:rPr lang="en-US" dirty="0"/>
              <a:t> </a:t>
            </a:r>
            <a:r>
              <a:rPr lang="en-US" dirty="0" err="1"/>
              <a:t>Havacılık</a:t>
            </a:r>
            <a:r>
              <a:rPr lang="en-US" dirty="0"/>
              <a:t> </a:t>
            </a:r>
            <a:r>
              <a:rPr lang="en-US" dirty="0" err="1"/>
              <a:t>Uzay</a:t>
            </a:r>
            <a:r>
              <a:rPr lang="en-US" dirty="0"/>
              <a:t> </a:t>
            </a:r>
            <a:r>
              <a:rPr lang="en-US" dirty="0" err="1"/>
              <a:t>Sanayi,SoftTech</a:t>
            </a:r>
            <a:r>
              <a:rPr lang="en-US" dirty="0"/>
              <a:t> </a:t>
            </a:r>
          </a:p>
          <a:p>
            <a:pPr marL="0" lvl="0" indent="0" algn="r" rtl="0">
              <a:spcBef>
                <a:spcPts val="0"/>
              </a:spcBef>
              <a:spcAft>
                <a:spcPts val="0"/>
              </a:spcAft>
              <a:buNone/>
            </a:pPr>
            <a:endParaRPr lang="en-US" dirty="0"/>
          </a:p>
          <a:p>
            <a:pPr marL="0" lvl="0" indent="0" algn="r" rtl="0">
              <a:spcBef>
                <a:spcPts val="0"/>
              </a:spcBef>
              <a:spcAft>
                <a:spcPts val="0"/>
              </a:spcAft>
              <a:buNone/>
            </a:pPr>
            <a:r>
              <a:rPr lang="en-US" dirty="0"/>
              <a:t> GTU </a:t>
            </a:r>
            <a:r>
              <a:rPr lang="en-US" dirty="0" err="1"/>
              <a:t>Bilgisayar</a:t>
            </a:r>
            <a:r>
              <a:rPr lang="en-US" dirty="0"/>
              <a:t> </a:t>
            </a:r>
            <a:r>
              <a:rPr lang="en-US" dirty="0" err="1"/>
              <a:t>Mühendisliği</a:t>
            </a:r>
            <a:r>
              <a:rPr lang="en-US" dirty="0"/>
              <a:t> 2015</a:t>
            </a:r>
          </a:p>
          <a:p>
            <a:pPr marL="0" lvl="0" indent="0" algn="r" rtl="0">
              <a:spcBef>
                <a:spcPts val="0"/>
              </a:spcBef>
              <a:spcAft>
                <a:spcPts val="0"/>
              </a:spcAft>
              <a:buNone/>
            </a:pPr>
            <a:r>
              <a:rPr lang="en-US" dirty="0"/>
              <a:t>GTU HUK </a:t>
            </a:r>
            <a:r>
              <a:rPr lang="en-US" dirty="0" err="1"/>
              <a:t>CanSat</a:t>
            </a:r>
            <a:r>
              <a:rPr lang="en-US" dirty="0"/>
              <a:t> 2017, GTU </a:t>
            </a:r>
            <a:r>
              <a:rPr lang="en-US" dirty="0" err="1"/>
              <a:t>Tubitak</a:t>
            </a:r>
            <a:r>
              <a:rPr lang="en-US" dirty="0"/>
              <a:t> Model </a:t>
            </a:r>
            <a:r>
              <a:rPr lang="en-US" dirty="0" err="1"/>
              <a:t>Uydu</a:t>
            </a:r>
            <a:r>
              <a:rPr lang="en-US" dirty="0"/>
              <a:t> 2018,GTU </a:t>
            </a:r>
            <a:r>
              <a:rPr lang="en-US" dirty="0" err="1"/>
              <a:t>Roket</a:t>
            </a:r>
            <a:r>
              <a:rPr lang="en-US" dirty="0"/>
              <a:t> </a:t>
            </a:r>
            <a:r>
              <a:rPr lang="en-US" dirty="0" err="1"/>
              <a:t>Takımı</a:t>
            </a:r>
            <a:r>
              <a:rPr lang="en-US" dirty="0"/>
              <a:t> 2018, 2.5 </a:t>
            </a:r>
            <a:r>
              <a:rPr lang="en-US" dirty="0" err="1"/>
              <a:t>yıl</a:t>
            </a:r>
            <a:r>
              <a:rPr lang="en-US" dirty="0"/>
              <a:t> GTU HUK </a:t>
            </a:r>
            <a:r>
              <a:rPr lang="en-US" dirty="0" err="1"/>
              <a:t>yönetim</a:t>
            </a:r>
            <a:r>
              <a:rPr lang="en-US" sz="1000" dirty="0"/>
              <a:t>(SEDS </a:t>
            </a:r>
            <a:r>
              <a:rPr lang="en-US" sz="1000" dirty="0" err="1"/>
              <a:t>Turkiye,Uzay</a:t>
            </a:r>
            <a:r>
              <a:rPr lang="en-US" sz="1000" dirty="0"/>
              <a:t> </a:t>
            </a:r>
            <a:r>
              <a:rPr lang="en-US" sz="1000" dirty="0" err="1"/>
              <a:t>Komitesi</a:t>
            </a:r>
            <a:r>
              <a:rPr lang="en-US" sz="1000" dirty="0"/>
              <a:t> </a:t>
            </a:r>
            <a:r>
              <a:rPr lang="en-US" sz="1000" dirty="0" err="1"/>
              <a:t>Kuruluş</a:t>
            </a:r>
            <a:r>
              <a:rPr lang="en-US" sz="1000" dirty="0"/>
              <a:t> , </a:t>
            </a:r>
            <a:r>
              <a:rPr lang="en-US" sz="1000" dirty="0" err="1"/>
              <a:t>Euroavia</a:t>
            </a:r>
            <a:r>
              <a:rPr lang="en-US" sz="1000" dirty="0"/>
              <a:t>)</a:t>
            </a:r>
          </a:p>
          <a:p>
            <a:pPr marL="0" lvl="0" indent="0" algn="r" rtl="0">
              <a:spcBef>
                <a:spcPts val="0"/>
              </a:spcBef>
              <a:spcAft>
                <a:spcPts val="0"/>
              </a:spcAft>
              <a:buNone/>
            </a:pPr>
            <a:r>
              <a:rPr lang="en-US" sz="1000" dirty="0"/>
              <a:t>GTU </a:t>
            </a:r>
            <a:r>
              <a:rPr lang="en-US" sz="1000" dirty="0" err="1"/>
              <a:t>Hazine</a:t>
            </a:r>
            <a:r>
              <a:rPr lang="en-US" sz="1000" dirty="0"/>
              <a:t> </a:t>
            </a:r>
            <a:r>
              <a:rPr lang="en-US" sz="1000" dirty="0" err="1"/>
              <a:t>Otonom</a:t>
            </a:r>
            <a:r>
              <a:rPr lang="en-US" sz="1000" dirty="0"/>
              <a:t> </a:t>
            </a:r>
            <a:r>
              <a:rPr lang="en-US" sz="1000" dirty="0" err="1"/>
              <a:t>ve</a:t>
            </a:r>
            <a:r>
              <a:rPr lang="en-US" sz="1000" dirty="0"/>
              <a:t> </a:t>
            </a:r>
            <a:r>
              <a:rPr lang="en-US" sz="1000" dirty="0" err="1"/>
              <a:t>Elektrikli</a:t>
            </a:r>
            <a:r>
              <a:rPr lang="en-US" sz="1000" dirty="0"/>
              <a:t> </a:t>
            </a:r>
            <a:r>
              <a:rPr lang="en-US" sz="1000" dirty="0" err="1"/>
              <a:t>Binek</a:t>
            </a:r>
            <a:r>
              <a:rPr lang="en-US" sz="1000" dirty="0"/>
              <a:t> </a:t>
            </a:r>
            <a:r>
              <a:rPr lang="en-US" sz="1000" dirty="0" err="1"/>
              <a:t>Araç</a:t>
            </a:r>
            <a:r>
              <a:rPr lang="en-US" sz="1000" dirty="0"/>
              <a:t> 2019</a:t>
            </a:r>
            <a:r>
              <a:rPr lang="en-US" dirty="0"/>
              <a:t> </a:t>
            </a:r>
            <a:endParaRPr dirty="0"/>
          </a:p>
        </p:txBody>
      </p:sp>
      <p:pic>
        <p:nvPicPr>
          <p:cNvPr id="3" name="Picture 2">
            <a:extLst>
              <a:ext uri="{FF2B5EF4-FFF2-40B4-BE49-F238E27FC236}">
                <a16:creationId xmlns:a16="http://schemas.microsoft.com/office/drawing/2014/main" id="{DD16E9F2-0A16-4381-80A5-D2AC76546F9A}"/>
              </a:ext>
            </a:extLst>
          </p:cNvPr>
          <p:cNvPicPr>
            <a:picLocks noChangeAspect="1"/>
          </p:cNvPicPr>
          <p:nvPr/>
        </p:nvPicPr>
        <p:blipFill>
          <a:blip r:embed="rId3"/>
          <a:stretch>
            <a:fillRect/>
          </a:stretch>
        </p:blipFill>
        <p:spPr>
          <a:xfrm>
            <a:off x="6345358" y="354625"/>
            <a:ext cx="2395817" cy="2395817"/>
          </a:xfrm>
          <a:prstGeom prst="rect">
            <a:avLst/>
          </a:prstGeom>
        </p:spPr>
      </p:pic>
      <p:pic>
        <p:nvPicPr>
          <p:cNvPr id="9" name="Picture 8">
            <a:extLst>
              <a:ext uri="{FF2B5EF4-FFF2-40B4-BE49-F238E27FC236}">
                <a16:creationId xmlns:a16="http://schemas.microsoft.com/office/drawing/2014/main" id="{86A2DD7C-BA88-47DF-B8DE-A5106E8521B4}"/>
              </a:ext>
            </a:extLst>
          </p:cNvPr>
          <p:cNvPicPr>
            <a:picLocks noChangeAspect="1"/>
          </p:cNvPicPr>
          <p:nvPr/>
        </p:nvPicPr>
        <p:blipFill>
          <a:blip r:embed="rId4"/>
          <a:stretch>
            <a:fillRect/>
          </a:stretch>
        </p:blipFill>
        <p:spPr>
          <a:xfrm>
            <a:off x="507038" y="3149694"/>
            <a:ext cx="1093695" cy="285728"/>
          </a:xfrm>
          <a:prstGeom prst="rect">
            <a:avLst/>
          </a:prstGeom>
        </p:spPr>
      </p:pic>
      <p:sp>
        <p:nvSpPr>
          <p:cNvPr id="16" name="Google Shape;226;p35">
            <a:extLst>
              <a:ext uri="{FF2B5EF4-FFF2-40B4-BE49-F238E27FC236}">
                <a16:creationId xmlns:a16="http://schemas.microsoft.com/office/drawing/2014/main" id="{CD304021-2C21-4052-B73E-D0B8B784254A}"/>
              </a:ext>
            </a:extLst>
          </p:cNvPr>
          <p:cNvSpPr txBox="1">
            <a:spLocks/>
          </p:cNvSpPr>
          <p:nvPr/>
        </p:nvSpPr>
        <p:spPr>
          <a:xfrm>
            <a:off x="937344" y="319440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5"/>
              </a:rPr>
              <a:t>https://github.com/ugurkanates</a:t>
            </a:r>
            <a:endParaRPr lang="en-US" dirty="0"/>
          </a:p>
        </p:txBody>
      </p:sp>
      <p:sp>
        <p:nvSpPr>
          <p:cNvPr id="17" name="Google Shape;226;p35">
            <a:extLst>
              <a:ext uri="{FF2B5EF4-FFF2-40B4-BE49-F238E27FC236}">
                <a16:creationId xmlns:a16="http://schemas.microsoft.com/office/drawing/2014/main" id="{A9DC3D2F-38CF-4C89-B35E-92BB5277D43C}"/>
              </a:ext>
            </a:extLst>
          </p:cNvPr>
          <p:cNvSpPr txBox="1">
            <a:spLocks/>
          </p:cNvSpPr>
          <p:nvPr/>
        </p:nvSpPr>
        <p:spPr>
          <a:xfrm>
            <a:off x="1475226" y="3671706"/>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6"/>
              </a:rPr>
              <a:t>https://www.linkedin.com/in/uğurkan-ateş/</a:t>
            </a:r>
            <a:endParaRPr lang="en-US" dirty="0"/>
          </a:p>
        </p:txBody>
      </p:sp>
      <p:pic>
        <p:nvPicPr>
          <p:cNvPr id="18" name="Picture 17">
            <a:extLst>
              <a:ext uri="{FF2B5EF4-FFF2-40B4-BE49-F238E27FC236}">
                <a16:creationId xmlns:a16="http://schemas.microsoft.com/office/drawing/2014/main" id="{3D0887F4-E6D1-4C86-AFAE-572686FB777C}"/>
              </a:ext>
            </a:extLst>
          </p:cNvPr>
          <p:cNvPicPr>
            <a:picLocks noChangeAspect="1"/>
          </p:cNvPicPr>
          <p:nvPr/>
        </p:nvPicPr>
        <p:blipFill>
          <a:blip r:embed="rId7"/>
          <a:stretch>
            <a:fillRect/>
          </a:stretch>
        </p:blipFill>
        <p:spPr>
          <a:xfrm>
            <a:off x="646537" y="3545788"/>
            <a:ext cx="581614" cy="581614"/>
          </a:xfrm>
          <a:prstGeom prst="rect">
            <a:avLst/>
          </a:prstGeom>
        </p:spPr>
      </p:pic>
      <p:sp>
        <p:nvSpPr>
          <p:cNvPr id="25" name="Google Shape;226;p35">
            <a:extLst>
              <a:ext uri="{FF2B5EF4-FFF2-40B4-BE49-F238E27FC236}">
                <a16:creationId xmlns:a16="http://schemas.microsoft.com/office/drawing/2014/main" id="{4F5C20FC-C925-4882-A555-BED505205239}"/>
              </a:ext>
            </a:extLst>
          </p:cNvPr>
          <p:cNvSpPr txBox="1">
            <a:spLocks/>
          </p:cNvSpPr>
          <p:nvPr/>
        </p:nvSpPr>
        <p:spPr>
          <a:xfrm>
            <a:off x="886226" y="4347591"/>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8"/>
              </a:rPr>
              <a:t>https://medium.com/@paypaytr</a:t>
            </a:r>
            <a:endParaRPr lang="en-US" dirty="0"/>
          </a:p>
        </p:txBody>
      </p:sp>
      <p:pic>
        <p:nvPicPr>
          <p:cNvPr id="20" name="Picture 19">
            <a:extLst>
              <a:ext uri="{FF2B5EF4-FFF2-40B4-BE49-F238E27FC236}">
                <a16:creationId xmlns:a16="http://schemas.microsoft.com/office/drawing/2014/main" id="{13BD30F3-2D8F-4531-BA52-46566871FF87}"/>
              </a:ext>
            </a:extLst>
          </p:cNvPr>
          <p:cNvPicPr>
            <a:picLocks noChangeAspect="1"/>
          </p:cNvPicPr>
          <p:nvPr/>
        </p:nvPicPr>
        <p:blipFill>
          <a:blip r:embed="rId9"/>
          <a:stretch>
            <a:fillRect/>
          </a:stretch>
        </p:blipFill>
        <p:spPr>
          <a:xfrm>
            <a:off x="595419" y="4203728"/>
            <a:ext cx="581614" cy="581614"/>
          </a:xfrm>
          <a:prstGeom prst="rect">
            <a:avLst/>
          </a:prstGeom>
        </p:spPr>
      </p:pic>
      <p:pic>
        <p:nvPicPr>
          <p:cNvPr id="22" name="Picture 21">
            <a:extLst>
              <a:ext uri="{FF2B5EF4-FFF2-40B4-BE49-F238E27FC236}">
                <a16:creationId xmlns:a16="http://schemas.microsoft.com/office/drawing/2014/main" id="{E0D19BF2-F87F-4304-B1FC-0D3B70C5281F}"/>
              </a:ext>
            </a:extLst>
          </p:cNvPr>
          <p:cNvPicPr>
            <a:picLocks noChangeAspect="1"/>
          </p:cNvPicPr>
          <p:nvPr/>
        </p:nvPicPr>
        <p:blipFill>
          <a:blip r:embed="rId10"/>
          <a:stretch>
            <a:fillRect/>
          </a:stretch>
        </p:blipFill>
        <p:spPr>
          <a:xfrm>
            <a:off x="5176690" y="3668575"/>
            <a:ext cx="936812" cy="936812"/>
          </a:xfrm>
          <a:prstGeom prst="rect">
            <a:avLst/>
          </a:prstGeom>
        </p:spPr>
      </p:pic>
      <p:sp>
        <p:nvSpPr>
          <p:cNvPr id="30" name="Google Shape;226;p35">
            <a:extLst>
              <a:ext uri="{FF2B5EF4-FFF2-40B4-BE49-F238E27FC236}">
                <a16:creationId xmlns:a16="http://schemas.microsoft.com/office/drawing/2014/main" id="{192785E4-B572-4DB5-909D-D852EB107AC7}"/>
              </a:ext>
            </a:extLst>
          </p:cNvPr>
          <p:cNvSpPr txBox="1">
            <a:spLocks/>
          </p:cNvSpPr>
          <p:nvPr/>
        </p:nvSpPr>
        <p:spPr>
          <a:xfrm>
            <a:off x="5436369" y="3836595"/>
            <a:ext cx="2612680"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1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hlinkClick r:id="rId11"/>
              </a:rPr>
              <a:t>ugurkanates97@gmail.com</a:t>
            </a:r>
            <a:endParaRPr lang="en-US" dirty="0"/>
          </a:p>
          <a:p>
            <a:pPr marL="0" indent="0"/>
            <a:r>
              <a:rPr lang="en-US" dirty="0">
                <a:hlinkClick r:id="rId12"/>
              </a:rPr>
              <a:t>uates@gtu.edu.tr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UART</a:t>
            </a:r>
            <a:endParaRPr sz="2800" dirty="0"/>
          </a:p>
        </p:txBody>
      </p:sp>
      <p:sp>
        <p:nvSpPr>
          <p:cNvPr id="3" name="Rectangle 2">
            <a:extLst>
              <a:ext uri="{FF2B5EF4-FFF2-40B4-BE49-F238E27FC236}">
                <a16:creationId xmlns:a16="http://schemas.microsoft.com/office/drawing/2014/main" id="{26AEA886-9280-427C-AF2B-D4667088F279}"/>
              </a:ext>
            </a:extLst>
          </p:cNvPr>
          <p:cNvSpPr/>
          <p:nvPr/>
        </p:nvSpPr>
        <p:spPr>
          <a:xfrm>
            <a:off x="685799" y="1855693"/>
            <a:ext cx="8095129" cy="2462213"/>
          </a:xfrm>
          <a:prstGeom prst="rect">
            <a:avLst/>
          </a:prstGeom>
        </p:spPr>
        <p:txBody>
          <a:bodyPr wrap="square">
            <a:spAutoFit/>
          </a:bodyPr>
          <a:lstStyle/>
          <a:p>
            <a:pPr fontAlgn="base"/>
            <a:r>
              <a:rPr lang="en-US" b="1" dirty="0">
                <a:solidFill>
                  <a:srgbClr val="1EBD9D"/>
                </a:solidFill>
                <a:latin typeface="Roboto Condensed Light" panose="020B0604020202020204" charset="0"/>
                <a:ea typeface="Roboto Condensed Light" panose="020B0604020202020204" charset="0"/>
              </a:rPr>
              <a:t>UART </a:t>
            </a:r>
            <a:r>
              <a:rPr lang="en-US" b="1" dirty="0" err="1">
                <a:solidFill>
                  <a:srgbClr val="1EBD9D"/>
                </a:solidFill>
                <a:latin typeface="Roboto Condensed Light" panose="020B0604020202020204" charset="0"/>
                <a:ea typeface="Roboto Condensed Light" panose="020B0604020202020204" charset="0"/>
              </a:rPr>
              <a:t>Protokolü</a:t>
            </a:r>
            <a:endParaRPr lang="en-US" b="1" dirty="0">
              <a:solidFill>
                <a:srgbClr val="1EBD9D"/>
              </a:solidFill>
              <a:latin typeface="Roboto Condensed Light" panose="020B0604020202020204" charset="0"/>
              <a:ea typeface="Roboto Condensed Light" panose="020B0604020202020204" charset="0"/>
            </a:endParaRPr>
          </a:p>
          <a:p>
            <a:pPr fontAlgn="base"/>
            <a:r>
              <a:rPr lang="en-US" dirty="0">
                <a:latin typeface="Roboto Condensed Light" panose="020B0604020202020204" charset="0"/>
                <a:ea typeface="Roboto Condensed Light" panose="020B0604020202020204" charset="0"/>
              </a:rPr>
              <a:t>UART (Universal Asynchronous Receiver Transmitter), </a:t>
            </a:r>
            <a:r>
              <a:rPr lang="en-US" dirty="0" err="1">
                <a:latin typeface="Roboto Condensed Light" panose="020B0604020202020204" charset="0"/>
                <a:ea typeface="Roboto Condensed Light" panose="020B0604020202020204" charset="0"/>
              </a:rPr>
              <a:t>bilgisayar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mikrokontroller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mikrokontroller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çevre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birimler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arasında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haberleşmeyi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haberleşme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protokolüdür</a:t>
            </a:r>
            <a:r>
              <a:rPr lang="en-US" dirty="0">
                <a:latin typeface="Roboto Condensed Light" panose="020B0604020202020204" charset="0"/>
                <a:ea typeface="Roboto Condensed Light" panose="020B0604020202020204" charset="0"/>
              </a:rPr>
              <a:t>.</a:t>
            </a:r>
          </a:p>
          <a:p>
            <a:pPr fontAlgn="base"/>
            <a:r>
              <a:rPr lang="en-US" dirty="0" err="1">
                <a:latin typeface="Roboto Condensed Light" panose="020B0604020202020204" charset="0"/>
                <a:ea typeface="Roboto Condensed Light" panose="020B0604020202020204" charset="0"/>
              </a:rPr>
              <a:t>Asenkron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çalıştığı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herhangi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“clock” </a:t>
            </a:r>
            <a:r>
              <a:rPr lang="en-US" dirty="0" err="1">
                <a:latin typeface="Roboto Condensed Light" panose="020B0604020202020204" charset="0"/>
                <a:ea typeface="Roboto Condensed Light" panose="020B0604020202020204" charset="0"/>
              </a:rPr>
              <a:t>ihtiyacı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duymaz</a:t>
            </a:r>
            <a:r>
              <a:rPr lang="en-US" dirty="0">
                <a:latin typeface="Roboto Condensed Light" panose="020B0604020202020204" charset="0"/>
                <a:ea typeface="Roboto Condensed Light" panose="020B0604020202020204" charset="0"/>
              </a:rPr>
              <a:t>. USART (Universal Synchronous Asynchronous Receiver Transmitter)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hem </a:t>
            </a:r>
            <a:r>
              <a:rPr lang="en-US" dirty="0" err="1">
                <a:latin typeface="Roboto Condensed Light" panose="020B0604020202020204" charset="0"/>
                <a:ea typeface="Roboto Condensed Light" panose="020B0604020202020204" charset="0"/>
              </a:rPr>
              <a:t>senkron</a:t>
            </a:r>
            <a:r>
              <a:rPr lang="en-US" dirty="0">
                <a:latin typeface="Roboto Condensed Light" panose="020B0604020202020204" charset="0"/>
                <a:ea typeface="Roboto Condensed Light" panose="020B0604020202020204" charset="0"/>
              </a:rPr>
              <a:t> hem de </a:t>
            </a:r>
            <a:r>
              <a:rPr lang="en-US" dirty="0" err="1">
                <a:latin typeface="Roboto Condensed Light" panose="020B0604020202020204" charset="0"/>
                <a:ea typeface="Roboto Condensed Light" panose="020B0604020202020204" charset="0"/>
              </a:rPr>
              <a:t>asenkron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çalışabilir</a:t>
            </a:r>
            <a:r>
              <a:rPr lang="en-US" dirty="0">
                <a:latin typeface="Roboto Condensed Light" panose="020B0604020202020204" charset="0"/>
                <a:ea typeface="Roboto Condensed Light" panose="020B0604020202020204" charset="0"/>
              </a:rPr>
              <a:t>.</a:t>
            </a:r>
          </a:p>
          <a:p>
            <a:pPr fontAlgn="base"/>
            <a:endParaRPr lang="en-US" dirty="0">
              <a:latin typeface="Roboto Condensed Light" panose="020B0604020202020204" charset="0"/>
              <a:ea typeface="Roboto Condensed Light" panose="020B0604020202020204" charset="0"/>
            </a:endParaRPr>
          </a:p>
          <a:p>
            <a:pPr fontAlgn="base"/>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UART’a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daha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gelişmiş</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protokoldür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Haberleşme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mantıklı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şekilde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çalışır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ancak</a:t>
            </a:r>
            <a:r>
              <a:rPr lang="en-US" dirty="0">
                <a:latin typeface="Roboto Condensed Light" panose="020B0604020202020204" charset="0"/>
                <a:ea typeface="Roboto Condensed Light" panose="020B0604020202020204" charset="0"/>
              </a:rPr>
              <a:t> USART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zamanda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senkron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haberleşmeleri</a:t>
            </a:r>
            <a:r>
              <a:rPr lang="en-US" dirty="0">
                <a:latin typeface="Roboto Condensed Light" panose="020B0604020202020204" charset="0"/>
                <a:ea typeface="Roboto Condensed Light" panose="020B0604020202020204" charset="0"/>
              </a:rPr>
              <a:t> de </a:t>
            </a:r>
            <a:r>
              <a:rPr lang="en-US" dirty="0" err="1">
                <a:latin typeface="Roboto Condensed Light" panose="020B0604020202020204" charset="0"/>
                <a:ea typeface="Roboto Condensed Light" panose="020B0604020202020204" charset="0"/>
              </a:rPr>
              <a:t>gerçekleştirebilir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mikroişlemcinin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datasheet’ine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baktığınız</a:t>
            </a:r>
            <a:r>
              <a:rPr lang="en-US" dirty="0">
                <a:latin typeface="Roboto Condensed Light" panose="020B0604020202020204" charset="0"/>
                <a:ea typeface="Roboto Condensed Light" panose="020B0604020202020204" charset="0"/>
              </a:rPr>
              <a:t> zaman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birimleri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genelde</a:t>
            </a:r>
            <a:r>
              <a:rPr lang="en-US" dirty="0">
                <a:latin typeface="Roboto Condensed Light" panose="020B0604020202020204" charset="0"/>
                <a:ea typeface="Roboto Condensed Light" panose="020B0604020202020204" charset="0"/>
              </a:rPr>
              <a:t> USART </a:t>
            </a:r>
            <a:r>
              <a:rPr lang="en-US" dirty="0" err="1">
                <a:latin typeface="Roboto Condensed Light" panose="020B0604020202020204" charset="0"/>
                <a:ea typeface="Roboto Condensed Light" panose="020B0604020202020204" charset="0"/>
              </a:rPr>
              <a:t>birimi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görüyoruz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çünkü</a:t>
            </a:r>
            <a:r>
              <a:rPr lang="en-US" dirty="0">
                <a:latin typeface="Roboto Condensed Light" panose="020B0604020202020204" charset="0"/>
                <a:ea typeface="Roboto Condensed Light" panose="020B0604020202020204" charset="0"/>
              </a:rPr>
              <a:t> USART </a:t>
            </a:r>
            <a:r>
              <a:rPr lang="en-US" dirty="0" err="1">
                <a:latin typeface="Roboto Condensed Light" panose="020B0604020202020204" charset="0"/>
                <a:ea typeface="Roboto Condensed Light" panose="020B0604020202020204" charset="0"/>
              </a:rPr>
              <a:t>aynı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zamanda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UART’ı</a:t>
            </a:r>
            <a:r>
              <a:rPr lang="en-US" dirty="0">
                <a:latin typeface="Roboto Condensed Light" panose="020B0604020202020204" charset="0"/>
                <a:ea typeface="Roboto Condensed Light" panose="020B0604020202020204" charset="0"/>
              </a:rPr>
              <a:t> da </a:t>
            </a:r>
            <a:r>
              <a:rPr lang="en-US" dirty="0" err="1">
                <a:latin typeface="Roboto Condensed Light" panose="020B0604020202020204" charset="0"/>
                <a:ea typeface="Roboto Condensed Light" panose="020B0604020202020204" charset="0"/>
              </a:rPr>
              <a:t>kapsayan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tasarlanmıştr</a:t>
            </a:r>
            <a:r>
              <a:rPr lang="en-US" dirty="0">
                <a:latin typeface="Roboto Condensed Light" panose="020B0604020202020204" charset="0"/>
                <a:ea typeface="Roboto Condensed Light" panose="020B0604020202020204" charset="0"/>
              </a:rPr>
              <a:t>. USART, 5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9 bit </a:t>
            </a:r>
            <a:r>
              <a:rPr lang="en-US" dirty="0" err="1">
                <a:latin typeface="Roboto Condensed Light" panose="020B0604020202020204" charset="0"/>
                <a:ea typeface="Roboto Condensed Light" panose="020B0604020202020204" charset="0"/>
              </a:rPr>
              <a:t>arası</a:t>
            </a:r>
            <a:r>
              <a:rPr lang="en-US" dirty="0">
                <a:latin typeface="Roboto Condensed Light" panose="020B0604020202020204" charset="0"/>
                <a:ea typeface="Roboto Condensed Light" panose="020B0604020202020204" charset="0"/>
              </a:rPr>
              <a:t> data </a:t>
            </a:r>
            <a:r>
              <a:rPr lang="en-US" dirty="0" err="1">
                <a:latin typeface="Roboto Condensed Light" panose="020B0604020202020204" charset="0"/>
                <a:ea typeface="Roboto Condensed Light" panose="020B0604020202020204" charset="0"/>
              </a:rPr>
              <a:t>uzunluğuna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sahip</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veriyi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taşıma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özelliğine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sahiptir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Ancak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genel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olarak</a:t>
            </a:r>
            <a:r>
              <a:rPr lang="en-US" dirty="0">
                <a:latin typeface="Roboto Condensed Light" panose="020B0604020202020204" charset="0"/>
                <a:ea typeface="Roboto Condensed Light" panose="020B0604020202020204" charset="0"/>
              </a:rPr>
              <a:t> 8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9 </a:t>
            </a:r>
            <a:r>
              <a:rPr lang="en-US" dirty="0" err="1">
                <a:latin typeface="Roboto Condensed Light" panose="020B0604020202020204" charset="0"/>
                <a:ea typeface="Roboto Condensed Light" panose="020B0604020202020204" charset="0"/>
              </a:rPr>
              <a:t>bitlik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kullanımlar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tercih</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edilir</a:t>
            </a:r>
            <a:r>
              <a:rPr lang="en-US" dirty="0">
                <a:latin typeface="Roboto Condensed Light" panose="020B0604020202020204" charset="0"/>
                <a:ea typeface="Roboto Condensed Light" panose="020B0604020202020204" charset="0"/>
              </a:rPr>
              <a:t>.</a:t>
            </a:r>
            <a:endParaRPr lang="en-US" dirty="0">
              <a:solidFill>
                <a:srgbClr val="7A7A7A"/>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3781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UART</a:t>
            </a:r>
            <a:endParaRPr sz="2800" dirty="0"/>
          </a:p>
        </p:txBody>
      </p:sp>
      <p:sp>
        <p:nvSpPr>
          <p:cNvPr id="3" name="Rectangle 2">
            <a:extLst>
              <a:ext uri="{FF2B5EF4-FFF2-40B4-BE49-F238E27FC236}">
                <a16:creationId xmlns:a16="http://schemas.microsoft.com/office/drawing/2014/main" id="{26AEA886-9280-427C-AF2B-D4667088F279}"/>
              </a:ext>
            </a:extLst>
          </p:cNvPr>
          <p:cNvSpPr/>
          <p:nvPr/>
        </p:nvSpPr>
        <p:spPr>
          <a:xfrm>
            <a:off x="685799" y="1855693"/>
            <a:ext cx="8095129" cy="2031325"/>
          </a:xfrm>
          <a:prstGeom prst="rect">
            <a:avLst/>
          </a:prstGeom>
        </p:spPr>
        <p:txBody>
          <a:bodyPr wrap="square">
            <a:spAutoFit/>
          </a:bodyPr>
          <a:lstStyle/>
          <a:p>
            <a:pPr fontAlgn="base"/>
            <a:r>
              <a:rPr lang="en-US" b="1" dirty="0">
                <a:solidFill>
                  <a:srgbClr val="1EBD9D"/>
                </a:solidFill>
                <a:latin typeface="Roboto Condensed Light" panose="020B0604020202020204" charset="0"/>
                <a:ea typeface="Roboto Condensed Light" panose="020B0604020202020204" charset="0"/>
              </a:rPr>
              <a:t>UART </a:t>
            </a:r>
            <a:r>
              <a:rPr lang="en-US" b="1" dirty="0" err="1">
                <a:solidFill>
                  <a:srgbClr val="1EBD9D"/>
                </a:solidFill>
                <a:latin typeface="Roboto Condensed Light" panose="020B0604020202020204" charset="0"/>
                <a:ea typeface="Roboto Condensed Light" panose="020B0604020202020204" charset="0"/>
              </a:rPr>
              <a:t>Protokolü</a:t>
            </a:r>
            <a:endParaRPr lang="en-US" b="1" dirty="0">
              <a:solidFill>
                <a:srgbClr val="1EBD9D"/>
              </a:solidFill>
              <a:latin typeface="Roboto Condensed Light" panose="020B0604020202020204" charset="0"/>
              <a:ea typeface="Roboto Condensed Light" panose="020B0604020202020204" charset="0"/>
            </a:endParaRPr>
          </a:p>
          <a:p>
            <a:pPr fontAlgn="base"/>
            <a:r>
              <a:rPr lang="tr-TR" dirty="0"/>
              <a:t>Adından da anlaşılacağı üzere Asenkron bir haberleşme gerçekleştiren bir yapıdır. Aslında bir protokol değildir, bir çiptir. Ama bu çip programlanabilir olduğu için belirli prokollere sahiptir. Aslında bir bilgisayarın (ya da mikrodenetleyici diyebiliriz) seri portlarını kullanarak haberleşme sağlayan bir gömülü devredir. Data tipi ve hızı değiştirilebilir, programlanabilir bir çiptir. Bizim çift taraflı olarak asenkron bir haberleşme yapmamızı sağlar. Gelen seri veriyi paralel veriye veya paralel veriyi seri veriye çevirerek iletimi gerçekleştirebilir. </a:t>
            </a:r>
            <a:r>
              <a:rPr lang="tr-TR" b="1" dirty="0"/>
              <a:t>USART</a:t>
            </a:r>
            <a:r>
              <a:rPr lang="tr-TR" dirty="0"/>
              <a:t> Haberleşmesi (</a:t>
            </a:r>
            <a:r>
              <a:rPr lang="tr-TR" b="1" dirty="0"/>
              <a:t>Universal Synchronous and Asynchronous Receiver Transmitter</a:t>
            </a:r>
            <a:r>
              <a:rPr lang="tr-TR" dirty="0"/>
              <a:t>) ise UART’ın yaptığı işin senkron haberleşme ile birlikte yapılmış halidir. Hem senkron hem de asenkron veriler iletilebilir</a:t>
            </a:r>
            <a:endParaRPr lang="en-US" dirty="0">
              <a:solidFill>
                <a:srgbClr val="7A7A7A"/>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739156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Haberleşme</a:t>
            </a:r>
            <a:r>
              <a:rPr lang="en-US" dirty="0"/>
              <a:t> </a:t>
            </a:r>
            <a:r>
              <a:rPr lang="en-US" dirty="0" err="1"/>
              <a:t>Protokolleri</a:t>
            </a:r>
            <a:r>
              <a:rPr lang="en-US" dirty="0"/>
              <a:t> : Seri </a:t>
            </a:r>
            <a:r>
              <a:rPr lang="en-US" dirty="0" err="1"/>
              <a:t>Haberleşme</a:t>
            </a:r>
            <a:r>
              <a:rPr lang="en-US" dirty="0"/>
              <a:t> </a:t>
            </a:r>
            <a:r>
              <a:rPr lang="en-US" dirty="0" err="1"/>
              <a:t>Protokolleri</a:t>
            </a:r>
            <a:r>
              <a:rPr lang="en-US" dirty="0"/>
              <a:t> – UART</a:t>
            </a:r>
            <a:endParaRPr sz="2800" dirty="0"/>
          </a:p>
        </p:txBody>
      </p:sp>
      <p:pic>
        <p:nvPicPr>
          <p:cNvPr id="15362" name="Picture 2" descr="Image result for uart gif">
            <a:extLst>
              <a:ext uri="{FF2B5EF4-FFF2-40B4-BE49-F238E27FC236}">
                <a16:creationId xmlns:a16="http://schemas.microsoft.com/office/drawing/2014/main" id="{7413DC91-BF88-4539-8AAF-E7D47461BB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84461" y="1655949"/>
            <a:ext cx="66675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9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600" dirty="0" err="1"/>
              <a:t>Haberleşme</a:t>
            </a:r>
            <a:r>
              <a:rPr lang="en-US" sz="2600" dirty="0"/>
              <a:t> </a:t>
            </a:r>
            <a:r>
              <a:rPr lang="en-US" sz="2600" dirty="0" err="1"/>
              <a:t>Protokolleri</a:t>
            </a:r>
            <a:r>
              <a:rPr lang="en-US" sz="2600" dirty="0"/>
              <a:t> :– Ethernet</a:t>
            </a:r>
            <a:endParaRPr sz="2600" dirty="0"/>
          </a:p>
        </p:txBody>
      </p:sp>
      <p:pic>
        <p:nvPicPr>
          <p:cNvPr id="17410" name="Picture 2" descr="Ethernet cable history image">
            <a:extLst>
              <a:ext uri="{FF2B5EF4-FFF2-40B4-BE49-F238E27FC236}">
                <a16:creationId xmlns:a16="http://schemas.microsoft.com/office/drawing/2014/main" id="{AA051716-92D9-4233-84B6-8F659F525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268" y="1028701"/>
            <a:ext cx="3372485" cy="43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92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3"/>
            <a:ext cx="5779508" cy="875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600" dirty="0" err="1"/>
              <a:t>Haberleşme</a:t>
            </a:r>
            <a:r>
              <a:rPr lang="en-US" sz="2600" dirty="0"/>
              <a:t> </a:t>
            </a:r>
            <a:r>
              <a:rPr lang="en-US" sz="2600" dirty="0" err="1"/>
              <a:t>Protokolleri</a:t>
            </a:r>
            <a:r>
              <a:rPr lang="en-US" sz="2600" dirty="0"/>
              <a:t> :– Ethernet</a:t>
            </a:r>
            <a:endParaRPr sz="2600" dirty="0"/>
          </a:p>
        </p:txBody>
      </p:sp>
      <p:sp>
        <p:nvSpPr>
          <p:cNvPr id="2" name="Rectangle 1">
            <a:extLst>
              <a:ext uri="{FF2B5EF4-FFF2-40B4-BE49-F238E27FC236}">
                <a16:creationId xmlns:a16="http://schemas.microsoft.com/office/drawing/2014/main" id="{62653C5C-2262-4E6A-B50C-A3A8C8F9D570}"/>
              </a:ext>
            </a:extLst>
          </p:cNvPr>
          <p:cNvSpPr/>
          <p:nvPr/>
        </p:nvSpPr>
        <p:spPr>
          <a:xfrm>
            <a:off x="497541" y="1028701"/>
            <a:ext cx="7597588" cy="1815882"/>
          </a:xfrm>
          <a:prstGeom prst="rect">
            <a:avLst/>
          </a:prstGeom>
        </p:spPr>
        <p:txBody>
          <a:bodyPr wrap="square">
            <a:spAutoFit/>
          </a:bodyPr>
          <a:lstStyle/>
          <a:p>
            <a:pPr fontAlgn="base"/>
            <a:r>
              <a:rPr lang="en-US" dirty="0">
                <a:solidFill>
                  <a:srgbClr val="2F2F2F"/>
                </a:solidFill>
                <a:latin typeface="Open Sans"/>
              </a:rPr>
              <a:t>Ethernet, </a:t>
            </a:r>
            <a:r>
              <a:rPr lang="en-US" dirty="0" err="1">
                <a:solidFill>
                  <a:srgbClr val="2F2F2F"/>
                </a:solidFill>
                <a:latin typeface="Open Sans"/>
              </a:rPr>
              <a:t>basit</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şekilde</a:t>
            </a:r>
            <a:r>
              <a:rPr lang="en-US" dirty="0">
                <a:solidFill>
                  <a:srgbClr val="2F2F2F"/>
                </a:solidFill>
                <a:latin typeface="Open Sans"/>
              </a:rPr>
              <a:t> </a:t>
            </a:r>
            <a:r>
              <a:rPr lang="en-US" dirty="0" err="1">
                <a:solidFill>
                  <a:srgbClr val="2F2F2F"/>
                </a:solidFill>
                <a:latin typeface="Open Sans"/>
              </a:rPr>
              <a:t>kablolu</a:t>
            </a:r>
            <a:r>
              <a:rPr lang="en-US" dirty="0">
                <a:solidFill>
                  <a:srgbClr val="2F2F2F"/>
                </a:solidFill>
                <a:latin typeface="Open Sans"/>
              </a:rPr>
              <a:t> </a:t>
            </a:r>
            <a:r>
              <a:rPr lang="en-US" dirty="0" err="1">
                <a:solidFill>
                  <a:srgbClr val="2F2F2F"/>
                </a:solidFill>
                <a:latin typeface="Open Sans"/>
              </a:rPr>
              <a:t>veya</a:t>
            </a:r>
            <a:r>
              <a:rPr lang="en-US" dirty="0">
                <a:solidFill>
                  <a:srgbClr val="2F2F2F"/>
                </a:solidFill>
                <a:latin typeface="Open Sans"/>
              </a:rPr>
              <a:t> </a:t>
            </a:r>
            <a:r>
              <a:rPr lang="en-US" dirty="0" err="1">
                <a:solidFill>
                  <a:srgbClr val="2F2F2F"/>
                </a:solidFill>
                <a:latin typeface="Open Sans"/>
              </a:rPr>
              <a:t>kablosuz</a:t>
            </a:r>
            <a:r>
              <a:rPr lang="en-US" dirty="0">
                <a:solidFill>
                  <a:srgbClr val="2F2F2F"/>
                </a:solidFill>
                <a:latin typeface="Open Sans"/>
              </a:rPr>
              <a:t> </a:t>
            </a:r>
            <a:r>
              <a:rPr lang="en-US" dirty="0" err="1">
                <a:solidFill>
                  <a:srgbClr val="2F2F2F"/>
                </a:solidFill>
                <a:latin typeface="Open Sans"/>
              </a:rPr>
              <a:t>ağda</a:t>
            </a:r>
            <a:r>
              <a:rPr lang="en-US" dirty="0">
                <a:solidFill>
                  <a:srgbClr val="2F2F2F"/>
                </a:solidFill>
                <a:latin typeface="Open Sans"/>
              </a:rPr>
              <a:t> </a:t>
            </a:r>
            <a:r>
              <a:rPr lang="en-US" dirty="0" err="1">
                <a:solidFill>
                  <a:srgbClr val="2F2F2F"/>
                </a:solidFill>
                <a:latin typeface="Open Sans"/>
              </a:rPr>
              <a:t>bilgisayarlar</a:t>
            </a:r>
            <a:r>
              <a:rPr lang="en-US" dirty="0">
                <a:solidFill>
                  <a:srgbClr val="2F2F2F"/>
                </a:solidFill>
                <a:latin typeface="Open Sans"/>
              </a:rPr>
              <a:t>, </a:t>
            </a:r>
            <a:r>
              <a:rPr lang="en-US" dirty="0" err="1">
                <a:solidFill>
                  <a:srgbClr val="2F2F2F"/>
                </a:solidFill>
                <a:latin typeface="Open Sans"/>
              </a:rPr>
              <a:t>routerlar</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switchler</a:t>
            </a:r>
            <a:r>
              <a:rPr lang="en-US" dirty="0">
                <a:solidFill>
                  <a:srgbClr val="2F2F2F"/>
                </a:solidFill>
                <a:latin typeface="Open Sans"/>
              </a:rPr>
              <a:t> </a:t>
            </a:r>
            <a:r>
              <a:rPr lang="en-US" dirty="0" err="1">
                <a:solidFill>
                  <a:srgbClr val="2F2F2F"/>
                </a:solidFill>
                <a:latin typeface="Open Sans"/>
              </a:rPr>
              <a:t>dahil</a:t>
            </a:r>
            <a:r>
              <a:rPr lang="en-US" dirty="0">
                <a:solidFill>
                  <a:srgbClr val="2F2F2F"/>
                </a:solidFill>
                <a:latin typeface="Open Sans"/>
              </a:rPr>
              <a:t> </a:t>
            </a:r>
            <a:r>
              <a:rPr lang="en-US" dirty="0" err="1">
                <a:solidFill>
                  <a:srgbClr val="2F2F2F"/>
                </a:solidFill>
                <a:latin typeface="Open Sans"/>
              </a:rPr>
              <a:t>olmak</a:t>
            </a:r>
            <a:r>
              <a:rPr lang="en-US" dirty="0">
                <a:solidFill>
                  <a:srgbClr val="2F2F2F"/>
                </a:solidFill>
                <a:latin typeface="Open Sans"/>
              </a:rPr>
              <a:t> </a:t>
            </a:r>
            <a:r>
              <a:rPr lang="en-US" dirty="0" err="1">
                <a:solidFill>
                  <a:srgbClr val="2F2F2F"/>
                </a:solidFill>
                <a:latin typeface="Open Sans"/>
              </a:rPr>
              <a:t>üzere</a:t>
            </a:r>
            <a:r>
              <a:rPr lang="en-US" dirty="0">
                <a:solidFill>
                  <a:srgbClr val="2F2F2F"/>
                </a:solidFill>
                <a:latin typeface="Open Sans"/>
              </a:rPr>
              <a:t> </a:t>
            </a:r>
            <a:r>
              <a:rPr lang="en-US" dirty="0" err="1">
                <a:solidFill>
                  <a:srgbClr val="2F2F2F"/>
                </a:solidFill>
                <a:latin typeface="Open Sans"/>
              </a:rPr>
              <a:t>cihazlara</a:t>
            </a:r>
            <a:r>
              <a:rPr lang="en-US" dirty="0">
                <a:solidFill>
                  <a:srgbClr val="2F2F2F"/>
                </a:solidFill>
                <a:latin typeface="Open Sans"/>
              </a:rPr>
              <a:t> </a:t>
            </a:r>
            <a:r>
              <a:rPr lang="en-US" dirty="0" err="1">
                <a:solidFill>
                  <a:srgbClr val="2F2F2F"/>
                </a:solidFill>
                <a:latin typeface="Open Sans"/>
              </a:rPr>
              <a:t>bağlanmak</a:t>
            </a:r>
            <a:r>
              <a:rPr lang="en-US" dirty="0">
                <a:solidFill>
                  <a:srgbClr val="2F2F2F"/>
                </a:solidFill>
                <a:latin typeface="Open Sans"/>
              </a:rPr>
              <a:t> </a:t>
            </a:r>
            <a:r>
              <a:rPr lang="en-US" dirty="0" err="1">
                <a:solidFill>
                  <a:srgbClr val="2F2F2F"/>
                </a:solidFill>
                <a:latin typeface="Open Sans"/>
              </a:rPr>
              <a:t>için</a:t>
            </a:r>
            <a:r>
              <a:rPr lang="en-US" dirty="0">
                <a:solidFill>
                  <a:srgbClr val="2F2F2F"/>
                </a:solidFill>
                <a:latin typeface="Open Sans"/>
              </a:rPr>
              <a:t> </a:t>
            </a:r>
            <a:r>
              <a:rPr lang="en-US" dirty="0" err="1">
                <a:solidFill>
                  <a:srgbClr val="2F2F2F"/>
                </a:solidFill>
                <a:latin typeface="Open Sans"/>
              </a:rPr>
              <a:t>kullanılan</a:t>
            </a:r>
            <a:r>
              <a:rPr lang="en-US" dirty="0">
                <a:solidFill>
                  <a:srgbClr val="2F2F2F"/>
                </a:solidFill>
                <a:latin typeface="Open Sans"/>
              </a:rPr>
              <a:t> </a:t>
            </a:r>
            <a:r>
              <a:rPr lang="en-US" b="1" dirty="0" err="1">
                <a:solidFill>
                  <a:srgbClr val="2F2F2F"/>
                </a:solidFill>
                <a:latin typeface="Open Sans"/>
              </a:rPr>
              <a:t>standart</a:t>
            </a:r>
            <a:r>
              <a:rPr lang="en-US" b="1" dirty="0">
                <a:solidFill>
                  <a:srgbClr val="2F2F2F"/>
                </a:solidFill>
                <a:latin typeface="Open Sans"/>
              </a:rPr>
              <a:t> </a:t>
            </a:r>
            <a:r>
              <a:rPr lang="en-US" b="1" dirty="0" err="1">
                <a:solidFill>
                  <a:srgbClr val="2F2F2F"/>
                </a:solidFill>
                <a:latin typeface="Open Sans"/>
              </a:rPr>
              <a:t>iletişim</a:t>
            </a:r>
            <a:r>
              <a:rPr lang="en-US" b="1" dirty="0">
                <a:solidFill>
                  <a:srgbClr val="2F2F2F"/>
                </a:solidFill>
                <a:latin typeface="Open Sans"/>
              </a:rPr>
              <a:t> </a:t>
            </a:r>
            <a:r>
              <a:rPr lang="en-US" b="1" dirty="0" err="1">
                <a:solidFill>
                  <a:srgbClr val="2F2F2F"/>
                </a:solidFill>
                <a:latin typeface="Open Sans"/>
              </a:rPr>
              <a:t>protokolüdür</a:t>
            </a:r>
            <a:r>
              <a:rPr lang="en-US" b="1" dirty="0">
                <a:solidFill>
                  <a:srgbClr val="2F2F2F"/>
                </a:solidFill>
                <a:latin typeface="Open Sans"/>
              </a:rPr>
              <a:t>.</a:t>
            </a:r>
            <a:endParaRPr lang="en-US" dirty="0">
              <a:solidFill>
                <a:srgbClr val="2F2F2F"/>
              </a:solidFill>
              <a:latin typeface="Open Sans"/>
            </a:endParaRPr>
          </a:p>
          <a:p>
            <a:pPr fontAlgn="base"/>
            <a:r>
              <a:rPr lang="en-US" dirty="0" err="1">
                <a:solidFill>
                  <a:srgbClr val="2F2F2F"/>
                </a:solidFill>
                <a:latin typeface="Open Sans"/>
              </a:rPr>
              <a:t>En</a:t>
            </a:r>
            <a:r>
              <a:rPr lang="en-US" dirty="0">
                <a:solidFill>
                  <a:srgbClr val="2F2F2F"/>
                </a:solidFill>
                <a:latin typeface="Open Sans"/>
              </a:rPr>
              <a:t> </a:t>
            </a:r>
            <a:r>
              <a:rPr lang="en-US" dirty="0" err="1">
                <a:solidFill>
                  <a:srgbClr val="2F2F2F"/>
                </a:solidFill>
                <a:latin typeface="Open Sans"/>
              </a:rPr>
              <a:t>çok</a:t>
            </a:r>
            <a:r>
              <a:rPr lang="en-US" dirty="0">
                <a:solidFill>
                  <a:srgbClr val="2F2F2F"/>
                </a:solidFill>
                <a:latin typeface="Open Sans"/>
              </a:rPr>
              <a:t> </a:t>
            </a:r>
            <a:r>
              <a:rPr lang="en-US" dirty="0" err="1">
                <a:solidFill>
                  <a:srgbClr val="2F2F2F"/>
                </a:solidFill>
                <a:latin typeface="Open Sans"/>
              </a:rPr>
              <a:t>kurulan</a:t>
            </a:r>
            <a:r>
              <a:rPr lang="en-US" dirty="0">
                <a:solidFill>
                  <a:srgbClr val="2F2F2F"/>
                </a:solidFill>
                <a:latin typeface="Open Sans"/>
              </a:rPr>
              <a:t> </a:t>
            </a:r>
            <a:r>
              <a:rPr lang="en-US" dirty="0" err="1">
                <a:solidFill>
                  <a:srgbClr val="2F2F2F"/>
                </a:solidFill>
                <a:latin typeface="Open Sans"/>
              </a:rPr>
              <a:t>yerel</a:t>
            </a:r>
            <a:r>
              <a:rPr lang="en-US" dirty="0">
                <a:solidFill>
                  <a:srgbClr val="2F2F2F"/>
                </a:solidFill>
                <a:latin typeface="Open Sans"/>
              </a:rPr>
              <a:t> </a:t>
            </a:r>
            <a:r>
              <a:rPr lang="en-US" dirty="0" err="1">
                <a:solidFill>
                  <a:srgbClr val="2F2F2F"/>
                </a:solidFill>
                <a:latin typeface="Open Sans"/>
              </a:rPr>
              <a:t>ağ</a:t>
            </a:r>
            <a:r>
              <a:rPr lang="en-US" dirty="0">
                <a:solidFill>
                  <a:srgbClr val="2F2F2F"/>
                </a:solidFill>
                <a:latin typeface="Open Sans"/>
              </a:rPr>
              <a:t> </a:t>
            </a:r>
            <a:r>
              <a:rPr lang="en-US" dirty="0" err="1">
                <a:solidFill>
                  <a:srgbClr val="2F2F2F"/>
                </a:solidFill>
                <a:latin typeface="Open Sans"/>
              </a:rPr>
              <a:t>bağlantısı</a:t>
            </a:r>
            <a:r>
              <a:rPr lang="en-US" dirty="0">
                <a:solidFill>
                  <a:srgbClr val="2F2F2F"/>
                </a:solidFill>
                <a:latin typeface="Open Sans"/>
              </a:rPr>
              <a:t> (LAN) </a:t>
            </a:r>
            <a:r>
              <a:rPr lang="en-US" dirty="0" err="1">
                <a:solidFill>
                  <a:srgbClr val="2F2F2F"/>
                </a:solidFill>
                <a:latin typeface="Open Sans"/>
              </a:rPr>
              <a:t>teknolojisi</a:t>
            </a:r>
            <a:r>
              <a:rPr lang="en-US" dirty="0">
                <a:solidFill>
                  <a:srgbClr val="2F2F2F"/>
                </a:solidFill>
                <a:latin typeface="Open Sans"/>
              </a:rPr>
              <a:t>, Ethernet </a:t>
            </a:r>
            <a:r>
              <a:rPr lang="en-US" dirty="0" err="1">
                <a:solidFill>
                  <a:srgbClr val="2F2F2F"/>
                </a:solidFill>
                <a:latin typeface="Open Sans"/>
              </a:rPr>
              <a:t>LAN’leri</a:t>
            </a:r>
            <a:r>
              <a:rPr lang="en-US" dirty="0">
                <a:solidFill>
                  <a:srgbClr val="2F2F2F"/>
                </a:solidFill>
                <a:latin typeface="Open Sans"/>
              </a:rPr>
              <a:t> </a:t>
            </a:r>
            <a:r>
              <a:rPr lang="en-US" dirty="0" err="1">
                <a:solidFill>
                  <a:srgbClr val="2F2F2F"/>
                </a:solidFill>
                <a:latin typeface="Open Sans"/>
              </a:rPr>
              <a:t>geçirerek</a:t>
            </a:r>
            <a:r>
              <a:rPr lang="en-US" dirty="0">
                <a:solidFill>
                  <a:srgbClr val="2F2F2F"/>
                </a:solidFill>
                <a:latin typeface="Open Sans"/>
              </a:rPr>
              <a:t> </a:t>
            </a:r>
            <a:r>
              <a:rPr lang="en-US" dirty="0" err="1">
                <a:solidFill>
                  <a:srgbClr val="2F2F2F"/>
                </a:solidFill>
                <a:latin typeface="Open Sans"/>
              </a:rPr>
              <a:t>işletmelerin</a:t>
            </a:r>
            <a:r>
              <a:rPr lang="en-US" dirty="0">
                <a:solidFill>
                  <a:srgbClr val="2F2F2F"/>
                </a:solidFill>
                <a:latin typeface="Open Sans"/>
              </a:rPr>
              <a:t> </a:t>
            </a:r>
            <a:r>
              <a:rPr lang="en-US" dirty="0" err="1">
                <a:solidFill>
                  <a:srgbClr val="2F2F2F"/>
                </a:solidFill>
                <a:latin typeface="Open Sans"/>
              </a:rPr>
              <a:t>büyük</a:t>
            </a:r>
            <a:r>
              <a:rPr lang="en-US" dirty="0">
                <a:solidFill>
                  <a:srgbClr val="2F2F2F"/>
                </a:solidFill>
                <a:latin typeface="Open Sans"/>
              </a:rPr>
              <a:t> </a:t>
            </a:r>
            <a:r>
              <a:rPr lang="en-US" dirty="0" err="1">
                <a:solidFill>
                  <a:srgbClr val="2F2F2F"/>
                </a:solidFill>
                <a:latin typeface="Open Sans"/>
              </a:rPr>
              <a:t>bölge</a:t>
            </a:r>
            <a:r>
              <a:rPr lang="en-US" dirty="0">
                <a:solidFill>
                  <a:srgbClr val="2F2F2F"/>
                </a:solidFill>
                <a:latin typeface="Open Sans"/>
              </a:rPr>
              <a:t> </a:t>
            </a:r>
            <a:r>
              <a:rPr lang="en-US" dirty="0" err="1">
                <a:solidFill>
                  <a:srgbClr val="2F2F2F"/>
                </a:solidFill>
                <a:latin typeface="Open Sans"/>
              </a:rPr>
              <a:t>ağlarında</a:t>
            </a:r>
            <a:r>
              <a:rPr lang="en-US" dirty="0">
                <a:solidFill>
                  <a:srgbClr val="2F2F2F"/>
                </a:solidFill>
                <a:latin typeface="Open Sans"/>
              </a:rPr>
              <a:t> (WAN) Ethernet </a:t>
            </a:r>
            <a:r>
              <a:rPr lang="en-US" dirty="0" err="1">
                <a:solidFill>
                  <a:srgbClr val="2F2F2F"/>
                </a:solidFill>
                <a:latin typeface="Open Sans"/>
              </a:rPr>
              <a:t>kullanmasını</a:t>
            </a:r>
            <a:r>
              <a:rPr lang="en-US" dirty="0">
                <a:solidFill>
                  <a:srgbClr val="2F2F2F"/>
                </a:solidFill>
                <a:latin typeface="Open Sans"/>
              </a:rPr>
              <a:t> </a:t>
            </a:r>
            <a:r>
              <a:rPr lang="en-US" dirty="0" err="1">
                <a:solidFill>
                  <a:srgbClr val="2F2F2F"/>
                </a:solidFill>
                <a:latin typeface="Open Sans"/>
              </a:rPr>
              <a:t>sağlar</a:t>
            </a:r>
            <a:r>
              <a:rPr lang="en-US" dirty="0">
                <a:solidFill>
                  <a:srgbClr val="2F2F2F"/>
                </a:solidFill>
                <a:latin typeface="Open Sans"/>
              </a:rPr>
              <a:t>. Ethernet </a:t>
            </a:r>
            <a:r>
              <a:rPr lang="en-US" dirty="0" err="1">
                <a:solidFill>
                  <a:srgbClr val="0485B5"/>
                </a:solidFill>
                <a:latin typeface="Open Sans"/>
                <a:hlinkClick r:id="rId3"/>
              </a:rPr>
              <a:t>büyük</a:t>
            </a:r>
            <a:r>
              <a:rPr lang="en-US" dirty="0">
                <a:solidFill>
                  <a:srgbClr val="0485B5"/>
                </a:solidFill>
                <a:latin typeface="Open Sans"/>
                <a:hlinkClick r:id="rId3"/>
              </a:rPr>
              <a:t> </a:t>
            </a:r>
            <a:r>
              <a:rPr lang="en-US" dirty="0" err="1">
                <a:solidFill>
                  <a:srgbClr val="0485B5"/>
                </a:solidFill>
                <a:latin typeface="Open Sans"/>
                <a:hlinkClick r:id="rId3"/>
              </a:rPr>
              <a:t>işletme</a:t>
            </a:r>
            <a:r>
              <a:rPr lang="en-US" dirty="0">
                <a:solidFill>
                  <a:srgbClr val="2F2F2F"/>
                </a:solidFill>
                <a:latin typeface="Open Sans"/>
              </a:rPr>
              <a:t> </a:t>
            </a:r>
            <a:r>
              <a:rPr lang="en-US" dirty="0" err="1">
                <a:solidFill>
                  <a:srgbClr val="2F2F2F"/>
                </a:solidFill>
                <a:latin typeface="Open Sans"/>
              </a:rPr>
              <a:t>bölgelerini</a:t>
            </a:r>
            <a:r>
              <a:rPr lang="en-US" dirty="0">
                <a:solidFill>
                  <a:srgbClr val="2F2F2F"/>
                </a:solidFill>
                <a:latin typeface="Open Sans"/>
              </a:rPr>
              <a:t>, </a:t>
            </a:r>
            <a:r>
              <a:rPr lang="en-US" dirty="0" err="1">
                <a:solidFill>
                  <a:srgbClr val="2F2F2F"/>
                </a:solidFill>
                <a:latin typeface="Open Sans"/>
              </a:rPr>
              <a:t>dağıtılmış</a:t>
            </a:r>
            <a:r>
              <a:rPr lang="en-US" dirty="0">
                <a:solidFill>
                  <a:srgbClr val="2F2F2F"/>
                </a:solidFill>
                <a:latin typeface="Open Sans"/>
              </a:rPr>
              <a:t> </a:t>
            </a:r>
            <a:r>
              <a:rPr lang="en-US" dirty="0" err="1">
                <a:solidFill>
                  <a:srgbClr val="2F2F2F"/>
                </a:solidFill>
                <a:latin typeface="Open Sans"/>
              </a:rPr>
              <a:t>şube</a:t>
            </a:r>
            <a:r>
              <a:rPr lang="en-US" dirty="0">
                <a:solidFill>
                  <a:srgbClr val="2F2F2F"/>
                </a:solidFill>
                <a:latin typeface="Open Sans"/>
              </a:rPr>
              <a:t> </a:t>
            </a:r>
            <a:r>
              <a:rPr lang="en-US" dirty="0" err="1">
                <a:solidFill>
                  <a:srgbClr val="2F2F2F"/>
                </a:solidFill>
                <a:latin typeface="Open Sans"/>
              </a:rPr>
              <a:t>ofislerini</a:t>
            </a:r>
            <a:r>
              <a:rPr lang="en-US" dirty="0">
                <a:solidFill>
                  <a:srgbClr val="2F2F2F"/>
                </a:solidFill>
                <a:latin typeface="Open Sans"/>
              </a:rPr>
              <a:t>, </a:t>
            </a:r>
            <a:r>
              <a:rPr lang="en-US" dirty="0" err="1">
                <a:solidFill>
                  <a:srgbClr val="2F2F2F"/>
                </a:solidFill>
                <a:latin typeface="Open Sans"/>
              </a:rPr>
              <a:t>veri</a:t>
            </a:r>
            <a:r>
              <a:rPr lang="en-US" dirty="0">
                <a:solidFill>
                  <a:srgbClr val="2F2F2F"/>
                </a:solidFill>
                <a:latin typeface="Open Sans"/>
              </a:rPr>
              <a:t> </a:t>
            </a:r>
            <a:r>
              <a:rPr lang="en-US" dirty="0" err="1">
                <a:solidFill>
                  <a:srgbClr val="2F2F2F"/>
                </a:solidFill>
                <a:latin typeface="Open Sans"/>
              </a:rPr>
              <a:t>merkezlerini</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hatta</a:t>
            </a:r>
            <a:r>
              <a:rPr lang="en-US" dirty="0">
                <a:solidFill>
                  <a:srgbClr val="2F2F2F"/>
                </a:solidFill>
                <a:latin typeface="Open Sans"/>
              </a:rPr>
              <a:t> </a:t>
            </a:r>
            <a:r>
              <a:rPr lang="en-US" dirty="0" err="1">
                <a:solidFill>
                  <a:srgbClr val="2F2F2F"/>
                </a:solidFill>
                <a:latin typeface="Open Sans"/>
              </a:rPr>
              <a:t>yerel</a:t>
            </a:r>
            <a:r>
              <a:rPr lang="en-US" dirty="0">
                <a:solidFill>
                  <a:srgbClr val="2F2F2F"/>
                </a:solidFill>
                <a:latin typeface="Open Sans"/>
              </a:rPr>
              <a:t> </a:t>
            </a:r>
            <a:r>
              <a:rPr lang="en-US" dirty="0" err="1">
                <a:solidFill>
                  <a:srgbClr val="2F2F2F"/>
                </a:solidFill>
                <a:latin typeface="Open Sans"/>
              </a:rPr>
              <a:t>veya</a:t>
            </a:r>
            <a:r>
              <a:rPr lang="en-US" dirty="0">
                <a:solidFill>
                  <a:srgbClr val="2F2F2F"/>
                </a:solidFill>
                <a:latin typeface="Open Sans"/>
              </a:rPr>
              <a:t> </a:t>
            </a:r>
            <a:r>
              <a:rPr lang="en-US" dirty="0" err="1">
                <a:solidFill>
                  <a:srgbClr val="2F2F2F"/>
                </a:solidFill>
                <a:latin typeface="Open Sans"/>
              </a:rPr>
              <a:t>daha</a:t>
            </a:r>
            <a:r>
              <a:rPr lang="en-US" dirty="0">
                <a:solidFill>
                  <a:srgbClr val="2F2F2F"/>
                </a:solidFill>
                <a:latin typeface="Open Sans"/>
              </a:rPr>
              <a:t> </a:t>
            </a:r>
            <a:r>
              <a:rPr lang="en-US" dirty="0" err="1">
                <a:solidFill>
                  <a:srgbClr val="2F2F2F"/>
                </a:solidFill>
                <a:latin typeface="Open Sans"/>
              </a:rPr>
              <a:t>küçük</a:t>
            </a:r>
            <a:r>
              <a:rPr lang="en-US" dirty="0">
                <a:solidFill>
                  <a:srgbClr val="2F2F2F"/>
                </a:solidFill>
                <a:latin typeface="Open Sans"/>
              </a:rPr>
              <a:t> </a:t>
            </a:r>
            <a:r>
              <a:rPr lang="en-US" dirty="0" err="1">
                <a:solidFill>
                  <a:srgbClr val="2F2F2F"/>
                </a:solidFill>
                <a:latin typeface="Open Sans"/>
              </a:rPr>
              <a:t>uzak</a:t>
            </a:r>
            <a:r>
              <a:rPr lang="en-US" dirty="0">
                <a:solidFill>
                  <a:srgbClr val="2F2F2F"/>
                </a:solidFill>
                <a:latin typeface="Open Sans"/>
              </a:rPr>
              <a:t> </a:t>
            </a:r>
            <a:r>
              <a:rPr lang="en-US" dirty="0" err="1">
                <a:solidFill>
                  <a:srgbClr val="2F2F2F"/>
                </a:solidFill>
                <a:latin typeface="Open Sans"/>
              </a:rPr>
              <a:t>konumları</a:t>
            </a:r>
            <a:r>
              <a:rPr lang="en-US" dirty="0">
                <a:solidFill>
                  <a:srgbClr val="2F2F2F"/>
                </a:solidFill>
                <a:latin typeface="Open Sans"/>
              </a:rPr>
              <a:t> </a:t>
            </a:r>
            <a:r>
              <a:rPr lang="en-US" dirty="0" err="1">
                <a:solidFill>
                  <a:srgbClr val="2F2F2F"/>
                </a:solidFill>
                <a:latin typeface="Open Sans"/>
              </a:rPr>
              <a:t>bağlar</a:t>
            </a:r>
            <a:r>
              <a:rPr lang="en-US" dirty="0">
                <a:solidFill>
                  <a:srgbClr val="2F2F2F"/>
                </a:solidFill>
                <a:latin typeface="Open Sans"/>
              </a:rPr>
              <a:t>. Ethernet </a:t>
            </a:r>
            <a:r>
              <a:rPr lang="en-US" dirty="0" err="1">
                <a:solidFill>
                  <a:srgbClr val="2F2F2F"/>
                </a:solidFill>
                <a:latin typeface="Open Sans"/>
              </a:rPr>
              <a:t>belirli</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uygulama</a:t>
            </a:r>
            <a:r>
              <a:rPr lang="en-US" dirty="0">
                <a:solidFill>
                  <a:srgbClr val="2F2F2F"/>
                </a:solidFill>
                <a:latin typeface="Open Sans"/>
              </a:rPr>
              <a:t> </a:t>
            </a:r>
            <a:r>
              <a:rPr lang="en-US" dirty="0" err="1">
                <a:solidFill>
                  <a:srgbClr val="2F2F2F"/>
                </a:solidFill>
                <a:latin typeface="Open Sans"/>
              </a:rPr>
              <a:t>sayısını</a:t>
            </a:r>
            <a:r>
              <a:rPr lang="en-US" dirty="0">
                <a:solidFill>
                  <a:srgbClr val="2F2F2F"/>
                </a:solidFill>
                <a:latin typeface="Open Sans"/>
              </a:rPr>
              <a:t> </a:t>
            </a:r>
            <a:r>
              <a:rPr lang="en-US" dirty="0" err="1">
                <a:solidFill>
                  <a:srgbClr val="2F2F2F"/>
                </a:solidFill>
                <a:latin typeface="Open Sans"/>
              </a:rPr>
              <a:t>kullanıma</a:t>
            </a:r>
            <a:r>
              <a:rPr lang="en-US" dirty="0">
                <a:solidFill>
                  <a:srgbClr val="2F2F2F"/>
                </a:solidFill>
                <a:latin typeface="Open Sans"/>
              </a:rPr>
              <a:t> </a:t>
            </a:r>
            <a:r>
              <a:rPr lang="en-US" dirty="0" err="1">
                <a:solidFill>
                  <a:srgbClr val="2F2F2F"/>
                </a:solidFill>
                <a:latin typeface="Open Sans"/>
              </a:rPr>
              <a:t>açarken</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diğer</a:t>
            </a:r>
            <a:r>
              <a:rPr lang="en-US" dirty="0">
                <a:solidFill>
                  <a:srgbClr val="2F2F2F"/>
                </a:solidFill>
                <a:latin typeface="Open Sans"/>
              </a:rPr>
              <a:t> </a:t>
            </a:r>
            <a:r>
              <a:rPr lang="en-US" dirty="0" err="1">
                <a:solidFill>
                  <a:srgbClr val="0485B5"/>
                </a:solidFill>
                <a:latin typeface="Open Sans"/>
                <a:hlinkClick r:id="rId4"/>
              </a:rPr>
              <a:t>sanal</a:t>
            </a:r>
            <a:r>
              <a:rPr lang="en-US" dirty="0">
                <a:solidFill>
                  <a:srgbClr val="0485B5"/>
                </a:solidFill>
                <a:latin typeface="Open Sans"/>
                <a:hlinkClick r:id="rId4"/>
              </a:rPr>
              <a:t> </a:t>
            </a:r>
            <a:r>
              <a:rPr lang="en-US" dirty="0" err="1">
                <a:solidFill>
                  <a:srgbClr val="0485B5"/>
                </a:solidFill>
                <a:latin typeface="Open Sans"/>
                <a:hlinkClick r:id="rId4"/>
              </a:rPr>
              <a:t>özel</a:t>
            </a:r>
            <a:r>
              <a:rPr lang="en-US" dirty="0">
                <a:solidFill>
                  <a:srgbClr val="0485B5"/>
                </a:solidFill>
                <a:latin typeface="Open Sans"/>
                <a:hlinkClick r:id="rId4"/>
              </a:rPr>
              <a:t> </a:t>
            </a:r>
            <a:r>
              <a:rPr lang="en-US" dirty="0" err="1">
                <a:solidFill>
                  <a:srgbClr val="0485B5"/>
                </a:solidFill>
                <a:latin typeface="Open Sans"/>
                <a:hlinkClick r:id="rId4"/>
              </a:rPr>
              <a:t>ağlar</a:t>
            </a:r>
            <a:r>
              <a:rPr lang="en-US" dirty="0">
                <a:solidFill>
                  <a:srgbClr val="0485B5"/>
                </a:solidFill>
                <a:latin typeface="Open Sans"/>
                <a:hlinkClick r:id="rId4"/>
              </a:rPr>
              <a:t> (VPN)</a:t>
            </a:r>
            <a:r>
              <a:rPr lang="en-US" dirty="0">
                <a:solidFill>
                  <a:srgbClr val="2F2F2F"/>
                </a:solidFill>
                <a:latin typeface="Open Sans"/>
              </a:rPr>
              <a:t> </a:t>
            </a:r>
            <a:r>
              <a:rPr lang="en-US" dirty="0" err="1">
                <a:solidFill>
                  <a:srgbClr val="2F2F2F"/>
                </a:solidFill>
                <a:latin typeface="Open Sans"/>
              </a:rPr>
              <a:t>gibi</a:t>
            </a:r>
            <a:r>
              <a:rPr lang="en-US" dirty="0">
                <a:solidFill>
                  <a:srgbClr val="2F2F2F"/>
                </a:solidFill>
                <a:latin typeface="Open Sans"/>
              </a:rPr>
              <a:t> </a:t>
            </a:r>
            <a:r>
              <a:rPr lang="en-US" dirty="0" err="1">
                <a:solidFill>
                  <a:srgbClr val="2F2F2F"/>
                </a:solidFill>
                <a:latin typeface="Open Sans"/>
              </a:rPr>
              <a:t>diğer</a:t>
            </a:r>
            <a:r>
              <a:rPr lang="en-US" dirty="0">
                <a:solidFill>
                  <a:srgbClr val="2F2F2F"/>
                </a:solidFill>
                <a:latin typeface="Open Sans"/>
              </a:rPr>
              <a:t> </a:t>
            </a:r>
            <a:r>
              <a:rPr lang="en-US" dirty="0" err="1">
                <a:solidFill>
                  <a:srgbClr val="2F2F2F"/>
                </a:solidFill>
                <a:latin typeface="Open Sans"/>
              </a:rPr>
              <a:t>ağ</a:t>
            </a:r>
            <a:r>
              <a:rPr lang="en-US" dirty="0">
                <a:solidFill>
                  <a:srgbClr val="2F2F2F"/>
                </a:solidFill>
                <a:latin typeface="Open Sans"/>
              </a:rPr>
              <a:t> </a:t>
            </a:r>
            <a:r>
              <a:rPr lang="en-US" dirty="0" err="1">
                <a:solidFill>
                  <a:srgbClr val="2F2F2F"/>
                </a:solidFill>
                <a:latin typeface="Open Sans"/>
              </a:rPr>
              <a:t>teknolojilerine</a:t>
            </a:r>
            <a:r>
              <a:rPr lang="en-US" dirty="0">
                <a:solidFill>
                  <a:srgbClr val="2F2F2F"/>
                </a:solidFill>
                <a:latin typeface="Open Sans"/>
              </a:rPr>
              <a:t> </a:t>
            </a:r>
            <a:r>
              <a:rPr lang="en-US" dirty="0" err="1">
                <a:solidFill>
                  <a:srgbClr val="2F2F2F"/>
                </a:solidFill>
                <a:latin typeface="Open Sans"/>
              </a:rPr>
              <a:t>erişim</a:t>
            </a:r>
            <a:r>
              <a:rPr lang="en-US" dirty="0">
                <a:solidFill>
                  <a:srgbClr val="2F2F2F"/>
                </a:solidFill>
                <a:latin typeface="Open Sans"/>
              </a:rPr>
              <a:t> </a:t>
            </a:r>
            <a:r>
              <a:rPr lang="en-US" dirty="0" err="1">
                <a:solidFill>
                  <a:srgbClr val="2F2F2F"/>
                </a:solidFill>
                <a:latin typeface="Open Sans"/>
              </a:rPr>
              <a:t>sağlarken</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işletme</a:t>
            </a:r>
            <a:r>
              <a:rPr lang="en-US" dirty="0">
                <a:solidFill>
                  <a:srgbClr val="2F2F2F"/>
                </a:solidFill>
                <a:latin typeface="Open Sans"/>
              </a:rPr>
              <a:t> </a:t>
            </a:r>
            <a:r>
              <a:rPr lang="en-US" dirty="0" err="1">
                <a:solidFill>
                  <a:srgbClr val="2F2F2F"/>
                </a:solidFill>
                <a:latin typeface="Open Sans"/>
              </a:rPr>
              <a:t>için</a:t>
            </a:r>
            <a:r>
              <a:rPr lang="en-US" dirty="0">
                <a:solidFill>
                  <a:srgbClr val="2F2F2F"/>
                </a:solidFill>
                <a:latin typeface="Open Sans"/>
              </a:rPr>
              <a:t> </a:t>
            </a:r>
            <a:r>
              <a:rPr lang="en-US" dirty="0" err="1">
                <a:solidFill>
                  <a:srgbClr val="2F2F2F"/>
                </a:solidFill>
                <a:latin typeface="Open Sans"/>
              </a:rPr>
              <a:t>tek</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WAN </a:t>
            </a:r>
            <a:r>
              <a:rPr lang="en-US" dirty="0" err="1">
                <a:solidFill>
                  <a:srgbClr val="2F2F2F"/>
                </a:solidFill>
                <a:latin typeface="Open Sans"/>
              </a:rPr>
              <a:t>ağını</a:t>
            </a:r>
            <a:r>
              <a:rPr lang="en-US" dirty="0">
                <a:solidFill>
                  <a:srgbClr val="2F2F2F"/>
                </a:solidFill>
                <a:latin typeface="Open Sans"/>
              </a:rPr>
              <a:t> </a:t>
            </a:r>
            <a:r>
              <a:rPr lang="en-US" dirty="0" err="1">
                <a:solidFill>
                  <a:srgbClr val="2F2F2F"/>
                </a:solidFill>
                <a:latin typeface="Open Sans"/>
              </a:rPr>
              <a:t>çalıştırabilir</a:t>
            </a:r>
            <a:r>
              <a:rPr lang="en-US" dirty="0">
                <a:solidFill>
                  <a:srgbClr val="2F2F2F"/>
                </a:solidFill>
                <a:latin typeface="Open Sans"/>
              </a:rPr>
              <a:t>.</a:t>
            </a:r>
          </a:p>
        </p:txBody>
      </p:sp>
      <p:sp>
        <p:nvSpPr>
          <p:cNvPr id="3" name="Rectangle 2">
            <a:extLst>
              <a:ext uri="{FF2B5EF4-FFF2-40B4-BE49-F238E27FC236}">
                <a16:creationId xmlns:a16="http://schemas.microsoft.com/office/drawing/2014/main" id="{1E84F510-A6F9-439E-88D2-7B516028DE4B}"/>
              </a:ext>
            </a:extLst>
          </p:cNvPr>
          <p:cNvSpPr/>
          <p:nvPr/>
        </p:nvSpPr>
        <p:spPr>
          <a:xfrm>
            <a:off x="497541" y="3086631"/>
            <a:ext cx="8404411" cy="1384995"/>
          </a:xfrm>
          <a:prstGeom prst="rect">
            <a:avLst/>
          </a:prstGeom>
        </p:spPr>
        <p:txBody>
          <a:bodyPr wrap="square">
            <a:spAutoFit/>
          </a:bodyPr>
          <a:lstStyle/>
          <a:p>
            <a:r>
              <a:rPr lang="en-US" b="1" dirty="0" err="1">
                <a:solidFill>
                  <a:srgbClr val="2F2F2F"/>
                </a:solidFill>
                <a:latin typeface="Open Sans"/>
              </a:rPr>
              <a:t>Çok</a:t>
            </a:r>
            <a:r>
              <a:rPr lang="en-US" b="1" dirty="0">
                <a:solidFill>
                  <a:srgbClr val="2F2F2F"/>
                </a:solidFill>
                <a:latin typeface="Open Sans"/>
              </a:rPr>
              <a:t> </a:t>
            </a:r>
            <a:r>
              <a:rPr lang="en-US" b="1" dirty="0" err="1">
                <a:solidFill>
                  <a:srgbClr val="2F2F2F"/>
                </a:solidFill>
                <a:latin typeface="Open Sans"/>
              </a:rPr>
              <a:t>amaçlı</a:t>
            </a:r>
            <a:r>
              <a:rPr lang="en-US" b="1" dirty="0">
                <a:solidFill>
                  <a:srgbClr val="2F2F2F"/>
                </a:solidFill>
                <a:latin typeface="Open Sans"/>
              </a:rPr>
              <a:t> </a:t>
            </a:r>
            <a:r>
              <a:rPr lang="en-US" b="1" dirty="0" err="1">
                <a:solidFill>
                  <a:srgbClr val="2F2F2F"/>
                </a:solidFill>
                <a:latin typeface="Open Sans"/>
              </a:rPr>
              <a:t>bir</a:t>
            </a:r>
            <a:r>
              <a:rPr lang="en-US" b="1" dirty="0">
                <a:solidFill>
                  <a:srgbClr val="2F2F2F"/>
                </a:solidFill>
                <a:latin typeface="Open Sans"/>
              </a:rPr>
              <a:t> </a:t>
            </a:r>
            <a:r>
              <a:rPr lang="en-US" b="1" dirty="0" err="1">
                <a:solidFill>
                  <a:srgbClr val="2F2F2F"/>
                </a:solidFill>
                <a:latin typeface="Open Sans"/>
              </a:rPr>
              <a:t>ağ</a:t>
            </a:r>
            <a:r>
              <a:rPr lang="en-US" b="1" dirty="0">
                <a:solidFill>
                  <a:srgbClr val="2F2F2F"/>
                </a:solidFill>
                <a:latin typeface="Open Sans"/>
              </a:rPr>
              <a:t> </a:t>
            </a:r>
            <a:r>
              <a:rPr lang="en-US" b="1" dirty="0" err="1">
                <a:solidFill>
                  <a:srgbClr val="2F2F2F"/>
                </a:solidFill>
                <a:latin typeface="Open Sans"/>
              </a:rPr>
              <a:t>olarak</a:t>
            </a:r>
            <a:r>
              <a:rPr lang="en-US" b="1" dirty="0">
                <a:solidFill>
                  <a:srgbClr val="2F2F2F"/>
                </a:solidFill>
                <a:latin typeface="Open Sans"/>
              </a:rPr>
              <a:t> Ethernet </a:t>
            </a:r>
            <a:br>
              <a:rPr lang="en-US" dirty="0"/>
            </a:br>
            <a:r>
              <a:rPr lang="en-US" dirty="0" err="1">
                <a:solidFill>
                  <a:srgbClr val="2F2F2F"/>
                </a:solidFill>
                <a:latin typeface="Open Sans"/>
              </a:rPr>
              <a:t>Ethernet</a:t>
            </a:r>
            <a:r>
              <a:rPr lang="en-US" dirty="0">
                <a:solidFill>
                  <a:srgbClr val="2F2F2F"/>
                </a:solidFill>
                <a:latin typeface="Open Sans"/>
              </a:rPr>
              <a:t> </a:t>
            </a:r>
            <a:r>
              <a:rPr lang="en-US" dirty="0" err="1">
                <a:solidFill>
                  <a:srgbClr val="2F2F2F"/>
                </a:solidFill>
                <a:latin typeface="Open Sans"/>
              </a:rPr>
              <a:t>hızı</a:t>
            </a:r>
            <a:r>
              <a:rPr lang="en-US" dirty="0">
                <a:solidFill>
                  <a:srgbClr val="2F2F2F"/>
                </a:solidFill>
                <a:latin typeface="Open Sans"/>
              </a:rPr>
              <a:t>, </a:t>
            </a:r>
            <a:r>
              <a:rPr lang="en-US" dirty="0" err="1">
                <a:solidFill>
                  <a:srgbClr val="2F2F2F"/>
                </a:solidFill>
                <a:latin typeface="Open Sans"/>
              </a:rPr>
              <a:t>üretkenliği</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kontrolü</a:t>
            </a:r>
            <a:r>
              <a:rPr lang="en-US" dirty="0">
                <a:solidFill>
                  <a:srgbClr val="2F2F2F"/>
                </a:solidFill>
                <a:latin typeface="Open Sans"/>
              </a:rPr>
              <a:t> </a:t>
            </a:r>
            <a:r>
              <a:rPr lang="en-US" dirty="0" err="1">
                <a:solidFill>
                  <a:srgbClr val="2F2F2F"/>
                </a:solidFill>
                <a:latin typeface="Open Sans"/>
              </a:rPr>
              <a:t>sağlayan</a:t>
            </a:r>
            <a:r>
              <a:rPr lang="en-US" dirty="0">
                <a:solidFill>
                  <a:srgbClr val="2F2F2F"/>
                </a:solidFill>
                <a:latin typeface="Open Sans"/>
              </a:rPr>
              <a:t> </a:t>
            </a:r>
            <a:r>
              <a:rPr lang="en-US" dirty="0" err="1">
                <a:solidFill>
                  <a:srgbClr val="2F2F2F"/>
                </a:solidFill>
                <a:latin typeface="Open Sans"/>
              </a:rPr>
              <a:t>kanıtlanmış</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ağ</a:t>
            </a:r>
            <a:r>
              <a:rPr lang="en-US" dirty="0">
                <a:solidFill>
                  <a:srgbClr val="2F2F2F"/>
                </a:solidFill>
                <a:latin typeface="Open Sans"/>
              </a:rPr>
              <a:t> </a:t>
            </a:r>
            <a:r>
              <a:rPr lang="en-US" dirty="0" err="1">
                <a:solidFill>
                  <a:srgbClr val="2F2F2F"/>
                </a:solidFill>
                <a:latin typeface="Open Sans"/>
              </a:rPr>
              <a:t>seçeneği</a:t>
            </a:r>
            <a:r>
              <a:rPr lang="en-US" dirty="0">
                <a:solidFill>
                  <a:srgbClr val="2F2F2F"/>
                </a:solidFill>
                <a:latin typeface="Open Sans"/>
              </a:rPr>
              <a:t>. </a:t>
            </a:r>
            <a:r>
              <a:rPr lang="en-US" dirty="0" err="1">
                <a:solidFill>
                  <a:srgbClr val="2F2F2F"/>
                </a:solidFill>
                <a:latin typeface="Open Sans"/>
              </a:rPr>
              <a:t>Çünkü</a:t>
            </a:r>
            <a:r>
              <a:rPr lang="en-US" dirty="0">
                <a:solidFill>
                  <a:srgbClr val="2F2F2F"/>
                </a:solidFill>
                <a:latin typeface="Open Sans"/>
              </a:rPr>
              <a:t> hem LAN hem de WAN </a:t>
            </a:r>
            <a:r>
              <a:rPr lang="en-US" dirty="0" err="1">
                <a:solidFill>
                  <a:srgbClr val="2F2F2F"/>
                </a:solidFill>
                <a:latin typeface="Open Sans"/>
              </a:rPr>
              <a:t>ağlarda</a:t>
            </a:r>
            <a:r>
              <a:rPr lang="en-US" dirty="0">
                <a:solidFill>
                  <a:srgbClr val="2F2F2F"/>
                </a:solidFill>
                <a:latin typeface="Open Sans"/>
              </a:rPr>
              <a:t> </a:t>
            </a:r>
            <a:r>
              <a:rPr lang="en-US" dirty="0" err="1">
                <a:solidFill>
                  <a:srgbClr val="2F2F2F"/>
                </a:solidFill>
                <a:latin typeface="Open Sans"/>
              </a:rPr>
              <a:t>aynı</a:t>
            </a:r>
            <a:r>
              <a:rPr lang="en-US" dirty="0">
                <a:solidFill>
                  <a:srgbClr val="2F2F2F"/>
                </a:solidFill>
                <a:latin typeface="Open Sans"/>
              </a:rPr>
              <a:t> </a:t>
            </a:r>
            <a:r>
              <a:rPr lang="en-US" dirty="0" err="1">
                <a:solidFill>
                  <a:srgbClr val="2F2F2F"/>
                </a:solidFill>
                <a:latin typeface="Open Sans"/>
              </a:rPr>
              <a:t>şekilde</a:t>
            </a:r>
            <a:r>
              <a:rPr lang="en-US" dirty="0">
                <a:solidFill>
                  <a:srgbClr val="2F2F2F"/>
                </a:solidFill>
                <a:latin typeface="Open Sans"/>
              </a:rPr>
              <a:t> </a:t>
            </a:r>
            <a:r>
              <a:rPr lang="en-US" dirty="0" err="1">
                <a:solidFill>
                  <a:srgbClr val="2F2F2F"/>
                </a:solidFill>
                <a:latin typeface="Open Sans"/>
              </a:rPr>
              <a:t>çalışıyor</a:t>
            </a:r>
            <a:r>
              <a:rPr lang="en-US" dirty="0">
                <a:solidFill>
                  <a:srgbClr val="2F2F2F"/>
                </a:solidFill>
                <a:latin typeface="Open Sans"/>
              </a:rPr>
              <a:t>. Ethernet, </a:t>
            </a:r>
            <a:r>
              <a:rPr lang="en-US" dirty="0" err="1">
                <a:solidFill>
                  <a:srgbClr val="2F2F2F"/>
                </a:solidFill>
                <a:latin typeface="Open Sans"/>
              </a:rPr>
              <a:t>bilindik</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ataması</a:t>
            </a:r>
            <a:r>
              <a:rPr lang="en-US" dirty="0">
                <a:solidFill>
                  <a:srgbClr val="2F2F2F"/>
                </a:solidFill>
                <a:latin typeface="Open Sans"/>
              </a:rPr>
              <a:t> </a:t>
            </a:r>
            <a:r>
              <a:rPr lang="en-US" dirty="0" err="1">
                <a:solidFill>
                  <a:srgbClr val="2F2F2F"/>
                </a:solidFill>
                <a:latin typeface="Open Sans"/>
              </a:rPr>
              <a:t>kolay</a:t>
            </a:r>
            <a:r>
              <a:rPr lang="en-US" dirty="0">
                <a:solidFill>
                  <a:srgbClr val="2F2F2F"/>
                </a:solidFill>
                <a:latin typeface="Open Sans"/>
              </a:rPr>
              <a:t> </a:t>
            </a:r>
            <a:r>
              <a:rPr lang="en-US" dirty="0" err="1">
                <a:solidFill>
                  <a:srgbClr val="2F2F2F"/>
                </a:solidFill>
                <a:latin typeface="Open Sans"/>
              </a:rPr>
              <a:t>olan</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teknolojidir</a:t>
            </a:r>
            <a:r>
              <a:rPr lang="en-US" dirty="0">
                <a:solidFill>
                  <a:srgbClr val="2F2F2F"/>
                </a:solidFill>
                <a:latin typeface="Open Sans"/>
              </a:rPr>
              <a:t> </a:t>
            </a:r>
            <a:r>
              <a:rPr lang="en-US" dirty="0" err="1">
                <a:solidFill>
                  <a:srgbClr val="2F2F2F"/>
                </a:solidFill>
                <a:latin typeface="Open Sans"/>
              </a:rPr>
              <a:t>ve</a:t>
            </a:r>
            <a:r>
              <a:rPr lang="en-US" dirty="0">
                <a:solidFill>
                  <a:srgbClr val="2F2F2F"/>
                </a:solidFill>
                <a:latin typeface="Open Sans"/>
              </a:rPr>
              <a:t> </a:t>
            </a:r>
            <a:r>
              <a:rPr lang="en-US" dirty="0" err="1">
                <a:solidFill>
                  <a:srgbClr val="2F2F2F"/>
                </a:solidFill>
                <a:latin typeface="Open Sans"/>
              </a:rPr>
              <a:t>gerekli</a:t>
            </a:r>
            <a:r>
              <a:rPr lang="en-US" dirty="0">
                <a:solidFill>
                  <a:srgbClr val="2F2F2F"/>
                </a:solidFill>
                <a:latin typeface="Open Sans"/>
              </a:rPr>
              <a:t> </a:t>
            </a:r>
            <a:r>
              <a:rPr lang="en-US" dirty="0" err="1">
                <a:solidFill>
                  <a:srgbClr val="2F2F2F"/>
                </a:solidFill>
                <a:latin typeface="Open Sans"/>
              </a:rPr>
              <a:t>durumlarda</a:t>
            </a:r>
            <a:r>
              <a:rPr lang="en-US" dirty="0">
                <a:solidFill>
                  <a:srgbClr val="2F2F2F"/>
                </a:solidFill>
                <a:latin typeface="Open Sans"/>
              </a:rPr>
              <a:t> ethernet </a:t>
            </a:r>
            <a:r>
              <a:rPr lang="en-US" dirty="0" err="1">
                <a:solidFill>
                  <a:srgbClr val="2F2F2F"/>
                </a:solidFill>
                <a:latin typeface="Open Sans"/>
              </a:rPr>
              <a:t>üzerinden</a:t>
            </a:r>
            <a:r>
              <a:rPr lang="en-US" dirty="0">
                <a:solidFill>
                  <a:srgbClr val="2F2F2F"/>
                </a:solidFill>
                <a:latin typeface="Open Sans"/>
              </a:rPr>
              <a:t> </a:t>
            </a:r>
            <a:r>
              <a:rPr lang="en-US" dirty="0" err="1">
                <a:solidFill>
                  <a:srgbClr val="2F2F2F"/>
                </a:solidFill>
                <a:latin typeface="Open Sans"/>
              </a:rPr>
              <a:t>güç</a:t>
            </a:r>
            <a:r>
              <a:rPr lang="en-US" dirty="0">
                <a:solidFill>
                  <a:srgbClr val="2F2F2F"/>
                </a:solidFill>
                <a:latin typeface="Open Sans"/>
              </a:rPr>
              <a:t> </a:t>
            </a:r>
            <a:r>
              <a:rPr lang="en-US" dirty="0" err="1">
                <a:solidFill>
                  <a:srgbClr val="2F2F2F"/>
                </a:solidFill>
                <a:latin typeface="Open Sans"/>
              </a:rPr>
              <a:t>aktarımı</a:t>
            </a:r>
            <a:r>
              <a:rPr lang="en-US" dirty="0">
                <a:solidFill>
                  <a:srgbClr val="2F2F2F"/>
                </a:solidFill>
                <a:latin typeface="Open Sans"/>
              </a:rPr>
              <a:t> (PoE) da </a:t>
            </a:r>
            <a:r>
              <a:rPr lang="en-US" dirty="0" err="1">
                <a:solidFill>
                  <a:srgbClr val="2F2F2F"/>
                </a:solidFill>
                <a:latin typeface="Open Sans"/>
              </a:rPr>
              <a:t>yapılabilir</a:t>
            </a:r>
            <a:r>
              <a:rPr lang="en-US" dirty="0">
                <a:solidFill>
                  <a:srgbClr val="2F2F2F"/>
                </a:solidFill>
                <a:latin typeface="Open Sans"/>
              </a:rPr>
              <a:t>. Video, </a:t>
            </a:r>
            <a:r>
              <a:rPr lang="en-US" dirty="0" err="1">
                <a:solidFill>
                  <a:srgbClr val="2F2F2F"/>
                </a:solidFill>
                <a:latin typeface="Open Sans"/>
              </a:rPr>
              <a:t>depolama</a:t>
            </a:r>
            <a:r>
              <a:rPr lang="en-US" dirty="0">
                <a:solidFill>
                  <a:srgbClr val="2F2F2F"/>
                </a:solidFill>
                <a:latin typeface="Open Sans"/>
              </a:rPr>
              <a:t>, IP </a:t>
            </a:r>
            <a:r>
              <a:rPr lang="en-US" dirty="0" err="1">
                <a:solidFill>
                  <a:srgbClr val="2F2F2F"/>
                </a:solidFill>
                <a:latin typeface="Open Sans"/>
              </a:rPr>
              <a:t>üzerinden</a:t>
            </a:r>
            <a:r>
              <a:rPr lang="en-US" dirty="0">
                <a:solidFill>
                  <a:srgbClr val="2F2F2F"/>
                </a:solidFill>
                <a:latin typeface="Open Sans"/>
              </a:rPr>
              <a:t> </a:t>
            </a:r>
            <a:r>
              <a:rPr lang="en-US" dirty="0" err="1">
                <a:solidFill>
                  <a:srgbClr val="2F2F2F"/>
                </a:solidFill>
                <a:latin typeface="Open Sans"/>
              </a:rPr>
              <a:t>ses</a:t>
            </a:r>
            <a:r>
              <a:rPr lang="en-US" dirty="0">
                <a:solidFill>
                  <a:srgbClr val="2F2F2F"/>
                </a:solidFill>
                <a:latin typeface="Open Sans"/>
              </a:rPr>
              <a:t> </a:t>
            </a:r>
            <a:r>
              <a:rPr lang="en-US" dirty="0" err="1">
                <a:solidFill>
                  <a:srgbClr val="2F2F2F"/>
                </a:solidFill>
                <a:latin typeface="Open Sans"/>
              </a:rPr>
              <a:t>iletimi</a:t>
            </a:r>
            <a:r>
              <a:rPr lang="en-US" dirty="0">
                <a:solidFill>
                  <a:srgbClr val="2F2F2F"/>
                </a:solidFill>
                <a:latin typeface="Open Sans"/>
              </a:rPr>
              <a:t> (VoIP), </a:t>
            </a:r>
            <a:r>
              <a:rPr lang="en-US" dirty="0" err="1">
                <a:solidFill>
                  <a:srgbClr val="2F2F2F"/>
                </a:solidFill>
                <a:latin typeface="Open Sans"/>
              </a:rPr>
              <a:t>veri</a:t>
            </a:r>
            <a:r>
              <a:rPr lang="en-US" dirty="0">
                <a:solidFill>
                  <a:srgbClr val="2F2F2F"/>
                </a:solidFill>
                <a:latin typeface="Open Sans"/>
              </a:rPr>
              <a:t> </a:t>
            </a:r>
            <a:r>
              <a:rPr lang="en-US" dirty="0" err="1">
                <a:solidFill>
                  <a:srgbClr val="2F2F2F"/>
                </a:solidFill>
                <a:latin typeface="Open Sans"/>
              </a:rPr>
              <a:t>merkezi</a:t>
            </a:r>
            <a:r>
              <a:rPr lang="en-US" dirty="0">
                <a:solidFill>
                  <a:srgbClr val="2F2F2F"/>
                </a:solidFill>
                <a:latin typeface="Open Sans"/>
              </a:rPr>
              <a:t> </a:t>
            </a:r>
            <a:r>
              <a:rPr lang="en-US" dirty="0" err="1">
                <a:solidFill>
                  <a:srgbClr val="2F2F2F"/>
                </a:solidFill>
                <a:latin typeface="Open Sans"/>
              </a:rPr>
              <a:t>konsolidasyonu</a:t>
            </a:r>
            <a:r>
              <a:rPr lang="en-US" dirty="0">
                <a:solidFill>
                  <a:srgbClr val="2F2F2F"/>
                </a:solidFill>
                <a:latin typeface="Open Sans"/>
              </a:rPr>
              <a:t> </a:t>
            </a:r>
            <a:r>
              <a:rPr lang="en-US" dirty="0" err="1">
                <a:solidFill>
                  <a:srgbClr val="2F2F2F"/>
                </a:solidFill>
                <a:latin typeface="Open Sans"/>
              </a:rPr>
              <a:t>gibi</a:t>
            </a:r>
            <a:r>
              <a:rPr lang="en-US" dirty="0">
                <a:solidFill>
                  <a:srgbClr val="2F2F2F"/>
                </a:solidFill>
                <a:latin typeface="Open Sans"/>
              </a:rPr>
              <a:t> </a:t>
            </a:r>
            <a:r>
              <a:rPr lang="en-US" dirty="0" err="1">
                <a:solidFill>
                  <a:srgbClr val="2F2F2F"/>
                </a:solidFill>
                <a:latin typeface="Open Sans"/>
              </a:rPr>
              <a:t>bant</a:t>
            </a:r>
            <a:r>
              <a:rPr lang="en-US" dirty="0">
                <a:solidFill>
                  <a:srgbClr val="2F2F2F"/>
                </a:solidFill>
                <a:latin typeface="Open Sans"/>
              </a:rPr>
              <a:t> </a:t>
            </a:r>
            <a:r>
              <a:rPr lang="en-US" dirty="0" err="1">
                <a:solidFill>
                  <a:srgbClr val="2F2F2F"/>
                </a:solidFill>
                <a:latin typeface="Open Sans"/>
              </a:rPr>
              <a:t>genişliği</a:t>
            </a:r>
            <a:r>
              <a:rPr lang="en-US" dirty="0">
                <a:solidFill>
                  <a:srgbClr val="2F2F2F"/>
                </a:solidFill>
                <a:latin typeface="Open Sans"/>
              </a:rPr>
              <a:t> </a:t>
            </a:r>
            <a:r>
              <a:rPr lang="en-US" dirty="0" err="1">
                <a:solidFill>
                  <a:srgbClr val="2F2F2F"/>
                </a:solidFill>
                <a:latin typeface="Open Sans"/>
              </a:rPr>
              <a:t>yoğun</a:t>
            </a:r>
            <a:r>
              <a:rPr lang="en-US" dirty="0">
                <a:solidFill>
                  <a:srgbClr val="2F2F2F"/>
                </a:solidFill>
                <a:latin typeface="Open Sans"/>
              </a:rPr>
              <a:t> </a:t>
            </a:r>
            <a:r>
              <a:rPr lang="en-US" dirty="0" err="1">
                <a:solidFill>
                  <a:srgbClr val="2F2F2F"/>
                </a:solidFill>
                <a:latin typeface="Open Sans"/>
              </a:rPr>
              <a:t>olan</a:t>
            </a:r>
            <a:r>
              <a:rPr lang="en-US" dirty="0">
                <a:solidFill>
                  <a:srgbClr val="2F2F2F"/>
                </a:solidFill>
                <a:latin typeface="Open Sans"/>
              </a:rPr>
              <a:t> </a:t>
            </a:r>
            <a:r>
              <a:rPr lang="en-US" dirty="0" err="1">
                <a:solidFill>
                  <a:srgbClr val="2F2F2F"/>
                </a:solidFill>
                <a:latin typeface="Open Sans"/>
              </a:rPr>
              <a:t>uygulamaları</a:t>
            </a:r>
            <a:r>
              <a:rPr lang="en-US" dirty="0">
                <a:solidFill>
                  <a:srgbClr val="2F2F2F"/>
                </a:solidFill>
                <a:latin typeface="Open Sans"/>
              </a:rPr>
              <a:t> </a:t>
            </a:r>
            <a:r>
              <a:rPr lang="en-US" dirty="0" err="1">
                <a:solidFill>
                  <a:srgbClr val="2F2F2F"/>
                </a:solidFill>
                <a:latin typeface="Open Sans"/>
              </a:rPr>
              <a:t>desteklerken</a:t>
            </a:r>
            <a:r>
              <a:rPr lang="en-US" dirty="0">
                <a:solidFill>
                  <a:srgbClr val="2F2F2F"/>
                </a:solidFill>
                <a:latin typeface="Open Sans"/>
              </a:rPr>
              <a:t> </a:t>
            </a:r>
            <a:r>
              <a:rPr lang="en-US" dirty="0" err="1">
                <a:solidFill>
                  <a:srgbClr val="2F2F2F"/>
                </a:solidFill>
                <a:latin typeface="Open Sans"/>
              </a:rPr>
              <a:t>aynı</a:t>
            </a:r>
            <a:r>
              <a:rPr lang="en-US" dirty="0">
                <a:solidFill>
                  <a:srgbClr val="2F2F2F"/>
                </a:solidFill>
                <a:latin typeface="Open Sans"/>
              </a:rPr>
              <a:t> </a:t>
            </a:r>
            <a:r>
              <a:rPr lang="en-US" dirty="0" err="1">
                <a:solidFill>
                  <a:srgbClr val="2F2F2F"/>
                </a:solidFill>
                <a:latin typeface="Open Sans"/>
              </a:rPr>
              <a:t>zamanda</a:t>
            </a:r>
            <a:r>
              <a:rPr lang="en-US" dirty="0">
                <a:solidFill>
                  <a:srgbClr val="2F2F2F"/>
                </a:solidFill>
                <a:latin typeface="Open Sans"/>
              </a:rPr>
              <a:t> internet </a:t>
            </a:r>
            <a:r>
              <a:rPr lang="en-US" dirty="0" err="1">
                <a:solidFill>
                  <a:srgbClr val="2F2F2F"/>
                </a:solidFill>
                <a:latin typeface="Open Sans"/>
              </a:rPr>
              <a:t>ve</a:t>
            </a:r>
            <a:r>
              <a:rPr lang="en-US" dirty="0">
                <a:solidFill>
                  <a:srgbClr val="2F2F2F"/>
                </a:solidFill>
                <a:latin typeface="Open Sans"/>
              </a:rPr>
              <a:t> </a:t>
            </a:r>
            <a:r>
              <a:rPr lang="en-US" dirty="0" err="1">
                <a:solidFill>
                  <a:srgbClr val="0485B5"/>
                </a:solidFill>
                <a:latin typeface="Open Sans"/>
                <a:hlinkClick r:id="rId4"/>
              </a:rPr>
              <a:t>VPN</a:t>
            </a:r>
            <a:r>
              <a:rPr lang="en-US" dirty="0" err="1">
                <a:solidFill>
                  <a:srgbClr val="2F2F2F"/>
                </a:solidFill>
                <a:latin typeface="Open Sans"/>
              </a:rPr>
              <a:t>’inize</a:t>
            </a:r>
            <a:r>
              <a:rPr lang="en-US" dirty="0">
                <a:solidFill>
                  <a:srgbClr val="2F2F2F"/>
                </a:solidFill>
                <a:latin typeface="Open Sans"/>
              </a:rPr>
              <a:t> </a:t>
            </a:r>
            <a:r>
              <a:rPr lang="en-US" dirty="0" err="1">
                <a:solidFill>
                  <a:srgbClr val="2F2F2F"/>
                </a:solidFill>
                <a:latin typeface="Open Sans"/>
              </a:rPr>
              <a:t>hayati</a:t>
            </a:r>
            <a:r>
              <a:rPr lang="en-US" dirty="0">
                <a:solidFill>
                  <a:srgbClr val="2F2F2F"/>
                </a:solidFill>
                <a:latin typeface="Open Sans"/>
              </a:rPr>
              <a:t> </a:t>
            </a:r>
            <a:r>
              <a:rPr lang="en-US" dirty="0" err="1">
                <a:solidFill>
                  <a:srgbClr val="2F2F2F"/>
                </a:solidFill>
                <a:latin typeface="Open Sans"/>
              </a:rPr>
              <a:t>bir</a:t>
            </a:r>
            <a:r>
              <a:rPr lang="en-US" dirty="0">
                <a:solidFill>
                  <a:srgbClr val="2F2F2F"/>
                </a:solidFill>
                <a:latin typeface="Open Sans"/>
              </a:rPr>
              <a:t> </a:t>
            </a:r>
            <a:r>
              <a:rPr lang="en-US" dirty="0" err="1">
                <a:solidFill>
                  <a:srgbClr val="2F2F2F"/>
                </a:solidFill>
                <a:latin typeface="Open Sans"/>
              </a:rPr>
              <a:t>erişim</a:t>
            </a:r>
            <a:r>
              <a:rPr lang="en-US" dirty="0">
                <a:solidFill>
                  <a:srgbClr val="2F2F2F"/>
                </a:solidFill>
                <a:latin typeface="Open Sans"/>
              </a:rPr>
              <a:t> </a:t>
            </a:r>
            <a:r>
              <a:rPr lang="en-US" dirty="0" err="1">
                <a:solidFill>
                  <a:srgbClr val="2F2F2F"/>
                </a:solidFill>
                <a:latin typeface="Open Sans"/>
              </a:rPr>
              <a:t>sağla</a:t>
            </a:r>
            <a:endParaRPr lang="en-US" dirty="0"/>
          </a:p>
        </p:txBody>
      </p:sp>
    </p:spTree>
    <p:extLst>
      <p:ext uri="{BB962C8B-B14F-4D97-AF65-F5344CB8AC3E}">
        <p14:creationId xmlns:p14="http://schemas.microsoft.com/office/powerpoint/2010/main" val="2367531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780750" y="3006518"/>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a:t>
            </a:r>
            <a:r>
              <a:rPr lang="en-US" dirty="0" err="1"/>
              <a:t>Roket</a:t>
            </a:r>
            <a:r>
              <a:rPr lang="en-US" dirty="0"/>
              <a:t> </a:t>
            </a:r>
            <a:r>
              <a:rPr lang="en-US" dirty="0" err="1"/>
              <a:t>Elektroniği</a:t>
            </a:r>
            <a:endParaRPr dirty="0"/>
          </a:p>
        </p:txBody>
      </p:sp>
      <p:sp>
        <p:nvSpPr>
          <p:cNvPr id="176" name="Google Shape;176;p31"/>
          <p:cNvSpPr txBox="1">
            <a:spLocks noGrp="1"/>
          </p:cNvSpPr>
          <p:nvPr>
            <p:ph type="title" idx="2"/>
          </p:nvPr>
        </p:nvSpPr>
        <p:spPr>
          <a:xfrm flipH="1">
            <a:off x="918979" y="2108697"/>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Aviyonik</a:t>
            </a:r>
            <a:r>
              <a:rPr lang="en-US" dirty="0"/>
              <a:t> </a:t>
            </a:r>
            <a:r>
              <a:rPr lang="en-US" dirty="0" err="1"/>
              <a:t>olarak’ta</a:t>
            </a:r>
            <a:r>
              <a:rPr lang="en-US" dirty="0"/>
              <a:t> </a:t>
            </a:r>
            <a:r>
              <a:rPr lang="en-US" dirty="0" err="1"/>
              <a:t>bilinir</a:t>
            </a:r>
            <a:r>
              <a:rPr lang="en-US" dirty="0"/>
              <a:t> </a:t>
            </a:r>
            <a:r>
              <a:rPr lang="en-US" dirty="0">
                <a:sym typeface="Wingdings" panose="05000000000000000000" pitchFamily="2" charset="2"/>
              </a:rPr>
              <a:t></a:t>
            </a:r>
            <a:endParaRPr dirty="0"/>
          </a:p>
        </p:txBody>
      </p:sp>
      <p:pic>
        <p:nvPicPr>
          <p:cNvPr id="4" name="Picture 3">
            <a:extLst>
              <a:ext uri="{FF2B5EF4-FFF2-40B4-BE49-F238E27FC236}">
                <a16:creationId xmlns:a16="http://schemas.microsoft.com/office/drawing/2014/main" id="{F57D3DFC-ACE9-46AF-9A82-D973587FDA94}"/>
              </a:ext>
            </a:extLst>
          </p:cNvPr>
          <p:cNvPicPr>
            <a:picLocks noChangeAspect="1"/>
          </p:cNvPicPr>
          <p:nvPr/>
        </p:nvPicPr>
        <p:blipFill>
          <a:blip r:embed="rId3"/>
          <a:stretch>
            <a:fillRect/>
          </a:stretch>
        </p:blipFill>
        <p:spPr>
          <a:xfrm>
            <a:off x="923553" y="332533"/>
            <a:ext cx="2172937" cy="1632843"/>
          </a:xfrm>
          <a:prstGeom prst="rect">
            <a:avLst/>
          </a:prstGeom>
        </p:spPr>
      </p:pic>
    </p:spTree>
    <p:extLst>
      <p:ext uri="{BB962C8B-B14F-4D97-AF65-F5344CB8AC3E}">
        <p14:creationId xmlns:p14="http://schemas.microsoft.com/office/powerpoint/2010/main" val="2069813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Roketçilikte</a:t>
            </a:r>
            <a:r>
              <a:rPr lang="en-US" sz="2500" dirty="0"/>
              <a:t> </a:t>
            </a:r>
            <a:r>
              <a:rPr lang="en-US" sz="2500" dirty="0" err="1"/>
              <a:t>kullanılan</a:t>
            </a:r>
            <a:r>
              <a:rPr lang="en-US" sz="2500" dirty="0"/>
              <a:t> </a:t>
            </a:r>
            <a:r>
              <a:rPr lang="en-US" sz="2500" dirty="0" err="1"/>
              <a:t>Elektronik</a:t>
            </a:r>
            <a:r>
              <a:rPr lang="en-US" sz="2500" dirty="0"/>
              <a:t> </a:t>
            </a:r>
            <a:r>
              <a:rPr lang="en-US" sz="2500" dirty="0" err="1"/>
              <a:t>Sistemler</a:t>
            </a:r>
            <a:r>
              <a:rPr lang="en-US" sz="2500" dirty="0"/>
              <a:t> : </a:t>
            </a:r>
            <a:r>
              <a:rPr lang="en-US" sz="2500" dirty="0" err="1"/>
              <a:t>Altimetre</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7" name="Picture 6">
            <a:extLst>
              <a:ext uri="{FF2B5EF4-FFF2-40B4-BE49-F238E27FC236}">
                <a16:creationId xmlns:a16="http://schemas.microsoft.com/office/drawing/2014/main" id="{EF8C98FE-5FD0-4EA6-8231-07EA1A57A117}"/>
              </a:ext>
            </a:extLst>
          </p:cNvPr>
          <p:cNvPicPr>
            <a:picLocks noChangeAspect="1"/>
          </p:cNvPicPr>
          <p:nvPr/>
        </p:nvPicPr>
        <p:blipFill>
          <a:blip r:embed="rId3"/>
          <a:stretch>
            <a:fillRect/>
          </a:stretch>
        </p:blipFill>
        <p:spPr>
          <a:xfrm>
            <a:off x="0" y="1327897"/>
            <a:ext cx="3815603" cy="3815603"/>
          </a:xfrm>
          <a:prstGeom prst="rect">
            <a:avLst/>
          </a:prstGeom>
        </p:spPr>
      </p:pic>
      <p:sp>
        <p:nvSpPr>
          <p:cNvPr id="8" name="TextBox 7">
            <a:extLst>
              <a:ext uri="{FF2B5EF4-FFF2-40B4-BE49-F238E27FC236}">
                <a16:creationId xmlns:a16="http://schemas.microsoft.com/office/drawing/2014/main" id="{73A23F9C-D2CE-4CFB-88D7-8512ACCE06E2}"/>
              </a:ext>
            </a:extLst>
          </p:cNvPr>
          <p:cNvSpPr txBox="1"/>
          <p:nvPr/>
        </p:nvSpPr>
        <p:spPr>
          <a:xfrm>
            <a:off x="4121524" y="1788459"/>
            <a:ext cx="4276164" cy="1815882"/>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Altimetre</a:t>
            </a:r>
            <a:r>
              <a:rPr lang="en-US" dirty="0">
                <a:latin typeface="Roboto Condensed Light" panose="020B0604020202020204" charset="0"/>
                <a:ea typeface="Roboto Condensed Light" panose="020B0604020202020204" charset="0"/>
              </a:rPr>
              <a:t> model </a:t>
            </a:r>
            <a:r>
              <a:rPr lang="en-US" dirty="0" err="1">
                <a:latin typeface="Roboto Condensed Light" panose="020B0604020202020204" charset="0"/>
                <a:ea typeface="Roboto Condensed Light" panose="020B0604020202020204" charset="0"/>
              </a:rPr>
              <a:t>roketçilikte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başlangıç</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seviyesinde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sistemdir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Kullandığınız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modele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değişmekle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beraber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bilgilerini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çıkılan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irtifayı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kaydeder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üst</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modelleri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telefonunuza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dahi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aktarabilir</a:t>
            </a:r>
            <a:r>
              <a:rPr lang="en-US" dirty="0">
                <a:latin typeface="Roboto Condensed Light" panose="020B0604020202020204" charset="0"/>
                <a:ea typeface="Roboto Condensed Light" panose="020B0604020202020204" charset="0"/>
              </a:rPr>
              <a:t> , </a:t>
            </a:r>
            <a:r>
              <a:rPr lang="en-US" dirty="0" err="1">
                <a:latin typeface="Roboto Condensed Light" panose="020B0604020202020204" charset="0"/>
                <a:ea typeface="Roboto Condensed Light" panose="020B0604020202020204" charset="0"/>
              </a:rPr>
              <a:t>grafikler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çıkartabilir</a:t>
            </a:r>
            <a:r>
              <a:rPr lang="en-US" dirty="0">
                <a:latin typeface="Roboto Condensed Light" panose="020B0604020202020204" charset="0"/>
                <a:ea typeface="Roboto Condensed Light" panose="020B0604020202020204" charset="0"/>
              </a:rPr>
              <a:t>. Her zaman </a:t>
            </a:r>
            <a:r>
              <a:rPr lang="en-US" dirty="0" err="1">
                <a:latin typeface="Roboto Condensed Light" panose="020B0604020202020204" charset="0"/>
                <a:ea typeface="Roboto Condensed Light" panose="020B0604020202020204" charset="0"/>
              </a:rPr>
              <a:t>kullanılması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önerilen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sistemdir</a:t>
            </a:r>
            <a:r>
              <a:rPr lang="en-US" dirty="0">
                <a:latin typeface="Roboto Condensed Light" panose="020B0604020202020204" charset="0"/>
                <a:ea typeface="Roboto Condensed Light" panose="020B0604020202020204" charset="0"/>
              </a:rPr>
              <a:t>. </a:t>
            </a:r>
          </a:p>
          <a:p>
            <a:r>
              <a:rPr lang="en-US" dirty="0" err="1">
                <a:latin typeface="Roboto Condensed Light" panose="020B0604020202020204" charset="0"/>
                <a:ea typeface="Roboto Condensed Light" panose="020B0604020202020204" charset="0"/>
              </a:rPr>
              <a:t>Fiyatları</a:t>
            </a:r>
            <a:r>
              <a:rPr lang="en-US" dirty="0">
                <a:latin typeface="Roboto Condensed Light" panose="020B0604020202020204" charset="0"/>
                <a:ea typeface="Roboto Condensed Light" panose="020B0604020202020204" charset="0"/>
              </a:rPr>
              <a:t> 30 </a:t>
            </a:r>
            <a:r>
              <a:rPr lang="en-US" dirty="0" err="1">
                <a:latin typeface="Roboto Condensed Light" panose="020B0604020202020204" charset="0"/>
                <a:ea typeface="Roboto Condensed Light" panose="020B0604020202020204" charset="0"/>
              </a:rPr>
              <a:t>dolardan</a:t>
            </a:r>
            <a:r>
              <a:rPr lang="en-US" dirty="0">
                <a:latin typeface="Roboto Condensed Light" panose="020B0604020202020204" charset="0"/>
                <a:ea typeface="Roboto Condensed Light" panose="020B0604020202020204" charset="0"/>
              </a:rPr>
              <a:t> 100 </a:t>
            </a:r>
            <a:r>
              <a:rPr lang="en-US" dirty="0" err="1">
                <a:latin typeface="Roboto Condensed Light" panose="020B0604020202020204" charset="0"/>
                <a:ea typeface="Roboto Condensed Light" panose="020B0604020202020204" charset="0"/>
              </a:rPr>
              <a:t>dolar’a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kadar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çıkabiliyor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Kendiniz</a:t>
            </a:r>
            <a:r>
              <a:rPr lang="en-US" dirty="0">
                <a:latin typeface="Roboto Condensed Light" panose="020B0604020202020204" charset="0"/>
                <a:ea typeface="Roboto Condensed Light" panose="020B0604020202020204" charset="0"/>
              </a:rPr>
              <a:t> de </a:t>
            </a:r>
            <a:r>
              <a:rPr lang="en-US" dirty="0" err="1">
                <a:latin typeface="Roboto Condensed Light" panose="020B0604020202020204" charset="0"/>
                <a:ea typeface="Roboto Condensed Light" panose="020B0604020202020204" charset="0"/>
              </a:rPr>
              <a:t>tasarlayabilirsiniz</a:t>
            </a:r>
            <a:r>
              <a:rPr lang="en-US" dirty="0">
                <a:latin typeface="Roboto Condensed Light" panose="020B0604020202020204" charset="0"/>
                <a:ea typeface="Roboto Condensed Light" panose="020B0604020202020204" charset="0"/>
              </a:rPr>
              <a:t>.</a:t>
            </a:r>
          </a:p>
        </p:txBody>
      </p:sp>
    </p:spTree>
    <p:extLst>
      <p:ext uri="{BB962C8B-B14F-4D97-AF65-F5344CB8AC3E}">
        <p14:creationId xmlns:p14="http://schemas.microsoft.com/office/powerpoint/2010/main" val="4180006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Roketçilikte</a:t>
            </a:r>
            <a:r>
              <a:rPr lang="en-US" sz="2500" dirty="0"/>
              <a:t> </a:t>
            </a:r>
            <a:r>
              <a:rPr lang="en-US" sz="2500" dirty="0" err="1"/>
              <a:t>kullanılan</a:t>
            </a:r>
            <a:r>
              <a:rPr lang="en-US" sz="2500" dirty="0"/>
              <a:t> </a:t>
            </a:r>
            <a:r>
              <a:rPr lang="en-US" sz="2500" dirty="0" err="1"/>
              <a:t>Elektronik</a:t>
            </a:r>
            <a:r>
              <a:rPr lang="en-US" sz="2500" dirty="0"/>
              <a:t> </a:t>
            </a:r>
            <a:r>
              <a:rPr lang="en-US" sz="2500" dirty="0" err="1"/>
              <a:t>Sistemler</a:t>
            </a:r>
            <a:r>
              <a:rPr lang="en-US" sz="2500" dirty="0"/>
              <a:t> : </a:t>
            </a:r>
            <a:r>
              <a:rPr lang="en-US" sz="2500" dirty="0" err="1"/>
              <a:t>Altimetre</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4" name="Picture 3">
            <a:extLst>
              <a:ext uri="{FF2B5EF4-FFF2-40B4-BE49-F238E27FC236}">
                <a16:creationId xmlns:a16="http://schemas.microsoft.com/office/drawing/2014/main" id="{554A3B28-77CA-4D9E-8EF3-7C8BCE8DA9FE}"/>
              </a:ext>
            </a:extLst>
          </p:cNvPr>
          <p:cNvPicPr>
            <a:picLocks noChangeAspect="1"/>
          </p:cNvPicPr>
          <p:nvPr/>
        </p:nvPicPr>
        <p:blipFill>
          <a:blip r:embed="rId3"/>
          <a:stretch>
            <a:fillRect/>
          </a:stretch>
        </p:blipFill>
        <p:spPr>
          <a:xfrm>
            <a:off x="4716719" y="1210235"/>
            <a:ext cx="2263184" cy="4013948"/>
          </a:xfrm>
          <a:prstGeom prst="rect">
            <a:avLst/>
          </a:prstGeom>
        </p:spPr>
      </p:pic>
      <p:pic>
        <p:nvPicPr>
          <p:cNvPr id="10" name="Picture 9">
            <a:extLst>
              <a:ext uri="{FF2B5EF4-FFF2-40B4-BE49-F238E27FC236}">
                <a16:creationId xmlns:a16="http://schemas.microsoft.com/office/drawing/2014/main" id="{38C89C9C-CD1F-414B-8538-0B66D06955F0}"/>
              </a:ext>
            </a:extLst>
          </p:cNvPr>
          <p:cNvPicPr>
            <a:picLocks noChangeAspect="1"/>
          </p:cNvPicPr>
          <p:nvPr/>
        </p:nvPicPr>
        <p:blipFill>
          <a:blip r:embed="rId4"/>
          <a:stretch>
            <a:fillRect/>
          </a:stretch>
        </p:blipFill>
        <p:spPr>
          <a:xfrm>
            <a:off x="933811" y="1210235"/>
            <a:ext cx="2138449" cy="3792721"/>
          </a:xfrm>
          <a:prstGeom prst="rect">
            <a:avLst/>
          </a:prstGeom>
        </p:spPr>
      </p:pic>
    </p:spTree>
    <p:extLst>
      <p:ext uri="{BB962C8B-B14F-4D97-AF65-F5344CB8AC3E}">
        <p14:creationId xmlns:p14="http://schemas.microsoft.com/office/powerpoint/2010/main" val="4107749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Roketçilikte</a:t>
            </a:r>
            <a:r>
              <a:rPr lang="en-US" sz="2500" dirty="0"/>
              <a:t> </a:t>
            </a:r>
            <a:r>
              <a:rPr lang="en-US" sz="2500" dirty="0" err="1"/>
              <a:t>kullanılan</a:t>
            </a:r>
            <a:r>
              <a:rPr lang="en-US" sz="2500" dirty="0"/>
              <a:t> </a:t>
            </a:r>
            <a:r>
              <a:rPr lang="en-US" sz="2500" dirty="0" err="1"/>
              <a:t>Elektronik</a:t>
            </a:r>
            <a:r>
              <a:rPr lang="en-US" sz="2500" dirty="0"/>
              <a:t> </a:t>
            </a:r>
            <a:r>
              <a:rPr lang="en-US" sz="2500" dirty="0" err="1"/>
              <a:t>Sistemler</a:t>
            </a:r>
            <a:r>
              <a:rPr lang="en-US" sz="2500" dirty="0"/>
              <a:t> : </a:t>
            </a:r>
            <a:r>
              <a:rPr lang="en-US" sz="2500" dirty="0" err="1"/>
              <a:t>Kamera</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3" name="Picture 2">
            <a:extLst>
              <a:ext uri="{FF2B5EF4-FFF2-40B4-BE49-F238E27FC236}">
                <a16:creationId xmlns:a16="http://schemas.microsoft.com/office/drawing/2014/main" id="{CCF12354-7A9D-4B99-88ED-67864097C94C}"/>
              </a:ext>
            </a:extLst>
          </p:cNvPr>
          <p:cNvPicPr>
            <a:picLocks noChangeAspect="1"/>
          </p:cNvPicPr>
          <p:nvPr/>
        </p:nvPicPr>
        <p:blipFill>
          <a:blip r:embed="rId3"/>
          <a:stretch>
            <a:fillRect/>
          </a:stretch>
        </p:blipFill>
        <p:spPr>
          <a:xfrm>
            <a:off x="354667" y="1758114"/>
            <a:ext cx="3028950" cy="2038350"/>
          </a:xfrm>
          <a:prstGeom prst="rect">
            <a:avLst/>
          </a:prstGeom>
        </p:spPr>
      </p:pic>
      <p:pic>
        <p:nvPicPr>
          <p:cNvPr id="6" name="Picture 5">
            <a:extLst>
              <a:ext uri="{FF2B5EF4-FFF2-40B4-BE49-F238E27FC236}">
                <a16:creationId xmlns:a16="http://schemas.microsoft.com/office/drawing/2014/main" id="{0E5D0B23-FD04-41BC-8FC4-490B48914B73}"/>
              </a:ext>
            </a:extLst>
          </p:cNvPr>
          <p:cNvPicPr>
            <a:picLocks noChangeAspect="1"/>
          </p:cNvPicPr>
          <p:nvPr/>
        </p:nvPicPr>
        <p:blipFill>
          <a:blip r:embed="rId4"/>
          <a:stretch>
            <a:fillRect/>
          </a:stretch>
        </p:blipFill>
        <p:spPr>
          <a:xfrm>
            <a:off x="4187623" y="1134020"/>
            <a:ext cx="3678906" cy="3678906"/>
          </a:xfrm>
          <a:prstGeom prst="rect">
            <a:avLst/>
          </a:prstGeom>
        </p:spPr>
      </p:pic>
    </p:spTree>
    <p:extLst>
      <p:ext uri="{BB962C8B-B14F-4D97-AF65-F5344CB8AC3E}">
        <p14:creationId xmlns:p14="http://schemas.microsoft.com/office/powerpoint/2010/main" val="446359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Roketçilikte</a:t>
            </a:r>
            <a:r>
              <a:rPr lang="en-US" sz="2500" dirty="0"/>
              <a:t> </a:t>
            </a:r>
            <a:r>
              <a:rPr lang="en-US" sz="2500" dirty="0" err="1"/>
              <a:t>kullanılan</a:t>
            </a:r>
            <a:r>
              <a:rPr lang="en-US" sz="2500" dirty="0"/>
              <a:t> </a:t>
            </a:r>
            <a:r>
              <a:rPr lang="en-US" sz="2500" dirty="0" err="1"/>
              <a:t>Elektronik</a:t>
            </a:r>
            <a:r>
              <a:rPr lang="en-US" sz="2500" dirty="0"/>
              <a:t> </a:t>
            </a:r>
            <a:r>
              <a:rPr lang="en-US" sz="2500" dirty="0" err="1"/>
              <a:t>Sistemler</a:t>
            </a:r>
            <a:r>
              <a:rPr lang="en-US" sz="2500" dirty="0"/>
              <a:t> : </a:t>
            </a:r>
            <a:r>
              <a:rPr lang="en-US" sz="2500" dirty="0" err="1"/>
              <a:t>Kamera</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TextBox 1">
            <a:extLst>
              <a:ext uri="{FF2B5EF4-FFF2-40B4-BE49-F238E27FC236}">
                <a16:creationId xmlns:a16="http://schemas.microsoft.com/office/drawing/2014/main" id="{2DB27CFB-AD8F-4E3B-9BA1-7503DDA175F5}"/>
              </a:ext>
            </a:extLst>
          </p:cNvPr>
          <p:cNvSpPr txBox="1"/>
          <p:nvPr/>
        </p:nvSpPr>
        <p:spPr>
          <a:xfrm>
            <a:off x="1922929" y="1245059"/>
            <a:ext cx="6858000" cy="738664"/>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Ayrık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kamera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modülleri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dışında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çoğu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kamera</a:t>
            </a:r>
            <a:r>
              <a:rPr lang="en-US" dirty="0">
                <a:latin typeface="Roboto Condensed Light" panose="020B0604020202020204" charset="0"/>
                <a:ea typeface="Roboto Condensed Light" panose="020B0604020202020204" charset="0"/>
              </a:rPr>
              <a:t> I2C </a:t>
            </a:r>
            <a:r>
              <a:rPr lang="en-US" dirty="0" err="1">
                <a:latin typeface="Roboto Condensed Light" panose="020B0604020202020204" charset="0"/>
                <a:ea typeface="Roboto Condensed Light" panose="020B0604020202020204" charset="0"/>
              </a:rPr>
              <a:t>bağlantı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tipiyle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bağlanıyor</a:t>
            </a:r>
            <a:r>
              <a:rPr lang="en-US" dirty="0">
                <a:latin typeface="Roboto Condensed Light" panose="020B0604020202020204" charset="0"/>
                <a:ea typeface="Roboto Condensed Light" panose="020B0604020202020204" charset="0"/>
              </a:rPr>
              <a:t>.</a:t>
            </a:r>
          </a:p>
          <a:p>
            <a:r>
              <a:rPr lang="en-US" dirty="0" err="1">
                <a:latin typeface="Roboto Condensed Light" panose="020B0604020202020204" charset="0"/>
                <a:ea typeface="Roboto Condensed Light" panose="020B0604020202020204" charset="0"/>
              </a:rPr>
              <a:t>Programınızın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kameraya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bağlanmanız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görüntü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kaydetmeniz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anlık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resim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çekmeniz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sizin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ihtiyacınıza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değişebiliyor</a:t>
            </a:r>
            <a:r>
              <a:rPr lang="en-US" dirty="0">
                <a:latin typeface="Roboto Condensed Light" panose="020B0604020202020204" charset="0"/>
                <a:ea typeface="Roboto Condensed Light" panose="020B0604020202020204" charset="0"/>
              </a:rPr>
              <a:t>.</a:t>
            </a:r>
          </a:p>
        </p:txBody>
      </p:sp>
      <p:pic>
        <p:nvPicPr>
          <p:cNvPr id="5" name="Picture 4">
            <a:extLst>
              <a:ext uri="{FF2B5EF4-FFF2-40B4-BE49-F238E27FC236}">
                <a16:creationId xmlns:a16="http://schemas.microsoft.com/office/drawing/2014/main" id="{6CF116EF-D3DB-44A1-BC3E-06D9247566EA}"/>
              </a:ext>
            </a:extLst>
          </p:cNvPr>
          <p:cNvPicPr>
            <a:picLocks noChangeAspect="1"/>
          </p:cNvPicPr>
          <p:nvPr/>
        </p:nvPicPr>
        <p:blipFill>
          <a:blip r:embed="rId3"/>
          <a:stretch>
            <a:fillRect/>
          </a:stretch>
        </p:blipFill>
        <p:spPr>
          <a:xfrm>
            <a:off x="1680882" y="2169067"/>
            <a:ext cx="4291223" cy="2651704"/>
          </a:xfrm>
          <a:prstGeom prst="rect">
            <a:avLst/>
          </a:prstGeom>
        </p:spPr>
      </p:pic>
    </p:spTree>
    <p:extLst>
      <p:ext uri="{BB962C8B-B14F-4D97-AF65-F5344CB8AC3E}">
        <p14:creationId xmlns:p14="http://schemas.microsoft.com/office/powerpoint/2010/main" val="286830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Eğitim</a:t>
            </a:r>
            <a:r>
              <a:rPr lang="en-US" dirty="0"/>
              <a:t> </a:t>
            </a:r>
            <a:r>
              <a:rPr lang="en-US" dirty="0" err="1"/>
              <a:t>İçeriği</a:t>
            </a:r>
            <a:endParaRPr dirty="0"/>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Programlamaya</a:t>
            </a:r>
            <a:r>
              <a:rPr lang="en-US" dirty="0"/>
              <a:t> </a:t>
            </a:r>
            <a:r>
              <a:rPr lang="en-US" dirty="0" err="1"/>
              <a:t>Giriş</a:t>
            </a:r>
            <a:endParaRPr dirty="0"/>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800" dirty="0" err="1"/>
              <a:t>Eğitim</a:t>
            </a:r>
            <a:r>
              <a:rPr lang="en-US" sz="800" dirty="0"/>
              <a:t> </a:t>
            </a:r>
            <a:r>
              <a:rPr lang="en-US" sz="800" dirty="0" err="1"/>
              <a:t>sonunda</a:t>
            </a:r>
            <a:r>
              <a:rPr lang="en-US" sz="800" dirty="0"/>
              <a:t> </a:t>
            </a:r>
            <a:r>
              <a:rPr lang="en-US" sz="800" dirty="0" err="1"/>
              <a:t>yeteri</a:t>
            </a:r>
            <a:r>
              <a:rPr lang="en-US" sz="800" dirty="0"/>
              <a:t> </a:t>
            </a:r>
            <a:r>
              <a:rPr lang="en-US" sz="800" dirty="0" err="1"/>
              <a:t>kadar</a:t>
            </a:r>
            <a:r>
              <a:rPr lang="en-US" sz="800" dirty="0"/>
              <a:t> </a:t>
            </a:r>
            <a:r>
              <a:rPr lang="en-US" sz="800" dirty="0" err="1"/>
              <a:t>çaba</a:t>
            </a:r>
            <a:r>
              <a:rPr lang="en-US" sz="800" dirty="0"/>
              <a:t> </a:t>
            </a:r>
            <a:r>
              <a:rPr lang="en-US" sz="800" dirty="0" err="1"/>
              <a:t>gösterirseniz</a:t>
            </a:r>
            <a:r>
              <a:rPr lang="en-US" sz="800" dirty="0"/>
              <a:t> </a:t>
            </a:r>
            <a:r>
              <a:rPr lang="en-US" sz="800" dirty="0" err="1"/>
              <a:t>giriş</a:t>
            </a:r>
            <a:r>
              <a:rPr lang="en-US" sz="800" dirty="0"/>
              <a:t> </a:t>
            </a:r>
            <a:r>
              <a:rPr lang="en-US" sz="800" dirty="0" err="1"/>
              <a:t>seviyesi</a:t>
            </a:r>
            <a:r>
              <a:rPr lang="en-US" sz="800" dirty="0"/>
              <a:t> </a:t>
            </a:r>
            <a:r>
              <a:rPr lang="en-US" sz="800" dirty="0" err="1"/>
              <a:t>programlar</a:t>
            </a:r>
            <a:r>
              <a:rPr lang="en-US" sz="800" dirty="0"/>
              <a:t> </a:t>
            </a:r>
            <a:r>
              <a:rPr lang="en-US" sz="800" dirty="0" err="1"/>
              <a:t>yazabilecek</a:t>
            </a:r>
            <a:r>
              <a:rPr lang="en-US" sz="800" dirty="0"/>
              <a:t> hale </a:t>
            </a:r>
            <a:r>
              <a:rPr lang="en-US" sz="800" dirty="0" err="1"/>
              <a:t>geleceksiniz</a:t>
            </a:r>
            <a:endParaRPr sz="800" dirty="0"/>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Algoritmalar</a:t>
            </a:r>
            <a:endParaRPr dirty="0"/>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US" sz="800" dirty="0" err="1"/>
              <a:t>Eğitim</a:t>
            </a:r>
            <a:r>
              <a:rPr lang="en-US" sz="800" dirty="0"/>
              <a:t> </a:t>
            </a:r>
            <a:r>
              <a:rPr lang="en-US" sz="800" dirty="0" err="1"/>
              <a:t>süresince</a:t>
            </a:r>
            <a:r>
              <a:rPr lang="en-US" sz="800" dirty="0"/>
              <a:t> </a:t>
            </a:r>
            <a:r>
              <a:rPr lang="en-US" sz="800" dirty="0" err="1"/>
              <a:t>gerek</a:t>
            </a:r>
            <a:r>
              <a:rPr lang="en-US" sz="800" dirty="0"/>
              <a:t> </a:t>
            </a:r>
            <a:r>
              <a:rPr lang="en-US" sz="800" b="1" dirty="0" err="1"/>
              <a:t>güvenlik</a:t>
            </a:r>
            <a:r>
              <a:rPr lang="en-US" sz="800" dirty="0"/>
              <a:t> </a:t>
            </a:r>
            <a:r>
              <a:rPr lang="en-US" sz="800" dirty="0" err="1"/>
              <a:t>ile</a:t>
            </a:r>
            <a:r>
              <a:rPr lang="en-US" sz="800" dirty="0"/>
              <a:t> </a:t>
            </a:r>
            <a:r>
              <a:rPr lang="en-US" sz="800" dirty="0" err="1"/>
              <a:t>ilgili</a:t>
            </a:r>
            <a:r>
              <a:rPr lang="en-US" sz="800" dirty="0"/>
              <a:t> , </a:t>
            </a:r>
            <a:r>
              <a:rPr lang="en-US" sz="800" dirty="0" err="1"/>
              <a:t>gerek</a:t>
            </a:r>
            <a:r>
              <a:rPr lang="en-US" sz="800" dirty="0"/>
              <a:t> </a:t>
            </a:r>
            <a:r>
              <a:rPr lang="en-US" sz="800" b="1" dirty="0" err="1"/>
              <a:t>kontrol</a:t>
            </a:r>
            <a:r>
              <a:rPr lang="en-US" sz="800" dirty="0"/>
              <a:t> </a:t>
            </a:r>
            <a:r>
              <a:rPr lang="en-US" sz="800" dirty="0" err="1"/>
              <a:t>mekanizmaları,</a:t>
            </a:r>
            <a:r>
              <a:rPr lang="en-US" sz="800" b="1" dirty="0" err="1"/>
              <a:t>optimizasyon</a:t>
            </a:r>
            <a:r>
              <a:rPr lang="en-US" sz="800" dirty="0"/>
              <a:t> </a:t>
            </a:r>
            <a:r>
              <a:rPr lang="en-US" sz="800" dirty="0" err="1"/>
              <a:t>ve</a:t>
            </a:r>
            <a:r>
              <a:rPr lang="en-US" sz="800" dirty="0"/>
              <a:t> </a:t>
            </a:r>
            <a:r>
              <a:rPr lang="en-US" sz="800" b="1" dirty="0" err="1"/>
              <a:t>robotikle</a:t>
            </a:r>
            <a:r>
              <a:rPr lang="en-US" sz="800" dirty="0"/>
              <a:t> </a:t>
            </a:r>
            <a:r>
              <a:rPr lang="en-US" sz="800" dirty="0" err="1"/>
              <a:t>ilgili</a:t>
            </a:r>
            <a:r>
              <a:rPr lang="en-US" sz="800" dirty="0"/>
              <a:t> </a:t>
            </a:r>
            <a:r>
              <a:rPr lang="en-US" sz="800" dirty="0" err="1"/>
              <a:t>algoritmaların</a:t>
            </a:r>
            <a:r>
              <a:rPr lang="en-US" sz="800" dirty="0"/>
              <a:t> </a:t>
            </a:r>
            <a:r>
              <a:rPr lang="en-US" sz="800" dirty="0" err="1"/>
              <a:t>varlığından</a:t>
            </a:r>
            <a:r>
              <a:rPr lang="en-US" sz="800" dirty="0"/>
              <a:t> </a:t>
            </a:r>
            <a:r>
              <a:rPr lang="en-US" sz="800" dirty="0" err="1"/>
              <a:t>haberdar</a:t>
            </a:r>
            <a:r>
              <a:rPr lang="en-US" sz="800" dirty="0"/>
              <a:t> </a:t>
            </a:r>
            <a:r>
              <a:rPr lang="en-US" sz="800" dirty="0" err="1"/>
              <a:t>olacaksınız</a:t>
            </a:r>
            <a:endParaRPr sz="800"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18448" y="27559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9065" y="289457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050" dirty="0" err="1"/>
              <a:t>Mikro</a:t>
            </a:r>
            <a:r>
              <a:rPr lang="en-US" sz="1050" dirty="0"/>
              <a:t> </a:t>
            </a:r>
            <a:r>
              <a:rPr lang="en-US" sz="1050" dirty="0" err="1"/>
              <a:t>işlemci</a:t>
            </a:r>
            <a:r>
              <a:rPr lang="en-US" sz="1050" dirty="0"/>
              <a:t>/</a:t>
            </a:r>
            <a:r>
              <a:rPr lang="en-US" sz="1050" dirty="0" err="1"/>
              <a:t>kontrolcüler</a:t>
            </a:r>
            <a:r>
              <a:rPr lang="en-US" sz="1050" dirty="0"/>
              <a:t>  </a:t>
            </a:r>
            <a:r>
              <a:rPr lang="en-US" sz="1050" dirty="0" err="1"/>
              <a:t>ve</a:t>
            </a:r>
            <a:r>
              <a:rPr lang="en-US" sz="1050" dirty="0"/>
              <a:t> </a:t>
            </a:r>
            <a:r>
              <a:rPr lang="en-US" sz="1050" dirty="0" err="1"/>
              <a:t>Haberleşme</a:t>
            </a:r>
            <a:r>
              <a:rPr lang="en-US" sz="1050" dirty="0"/>
              <a:t> </a:t>
            </a:r>
            <a:r>
              <a:rPr lang="en-US" sz="1050" dirty="0" err="1"/>
              <a:t>Protokolleri</a:t>
            </a:r>
            <a:r>
              <a:rPr lang="en-US" sz="1050" dirty="0"/>
              <a:t>, </a:t>
            </a:r>
            <a:r>
              <a:rPr lang="en-US" sz="1050" dirty="0" err="1"/>
              <a:t>Sensörler</a:t>
            </a:r>
            <a:r>
              <a:rPr lang="en-US" sz="1050" dirty="0"/>
              <a:t>  </a:t>
            </a:r>
            <a:endParaRPr sz="1050" dirty="0"/>
          </a:p>
        </p:txBody>
      </p:sp>
      <p:sp>
        <p:nvSpPr>
          <p:cNvPr id="164" name="Google Shape;164;p30"/>
          <p:cNvSpPr txBox="1">
            <a:spLocks noGrp="1"/>
          </p:cNvSpPr>
          <p:nvPr>
            <p:ph type="subTitle" idx="15"/>
          </p:nvPr>
        </p:nvSpPr>
        <p:spPr>
          <a:xfrm>
            <a:off x="596167" y="3473409"/>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Eğitimi</a:t>
            </a:r>
            <a:r>
              <a:rPr lang="en-US" dirty="0"/>
              <a:t> </a:t>
            </a:r>
            <a:r>
              <a:rPr lang="en-US" dirty="0" err="1"/>
              <a:t>tamamladıktan</a:t>
            </a:r>
            <a:r>
              <a:rPr lang="en-US" dirty="0"/>
              <a:t> </a:t>
            </a:r>
            <a:r>
              <a:rPr lang="en-US" dirty="0" err="1"/>
              <a:t>sonra</a:t>
            </a:r>
            <a:r>
              <a:rPr lang="en-US" dirty="0"/>
              <a:t> </a:t>
            </a:r>
            <a:r>
              <a:rPr lang="en-US" dirty="0" err="1"/>
              <a:t>mikroişlemci</a:t>
            </a:r>
            <a:r>
              <a:rPr lang="en-US" dirty="0"/>
              <a:t> </a:t>
            </a:r>
            <a:r>
              <a:rPr lang="en-US" dirty="0" err="1"/>
              <a:t>ve</a:t>
            </a:r>
            <a:r>
              <a:rPr lang="en-US" dirty="0"/>
              <a:t> </a:t>
            </a:r>
            <a:r>
              <a:rPr lang="en-US" dirty="0" err="1"/>
              <a:t>mikrokontrolcü</a:t>
            </a:r>
            <a:r>
              <a:rPr lang="en-US" dirty="0"/>
              <a:t> </a:t>
            </a:r>
            <a:r>
              <a:rPr lang="en-US" dirty="0" err="1"/>
              <a:t>farkını</a:t>
            </a:r>
            <a:r>
              <a:rPr lang="en-US" dirty="0"/>
              <a:t>, </a:t>
            </a:r>
            <a:r>
              <a:rPr lang="en-US" dirty="0" err="1"/>
              <a:t>haberleşme</a:t>
            </a:r>
            <a:r>
              <a:rPr lang="en-US" dirty="0"/>
              <a:t> </a:t>
            </a:r>
            <a:r>
              <a:rPr lang="en-US" dirty="0" err="1"/>
              <a:t>protokolleri</a:t>
            </a:r>
            <a:r>
              <a:rPr lang="en-US" dirty="0"/>
              <a:t> </a:t>
            </a:r>
            <a:r>
              <a:rPr lang="en-US" dirty="0" err="1"/>
              <a:t>arasında</a:t>
            </a:r>
            <a:r>
              <a:rPr lang="en-US" dirty="0"/>
              <a:t> </a:t>
            </a:r>
            <a:r>
              <a:rPr lang="en-US" dirty="0" err="1"/>
              <a:t>ki</a:t>
            </a:r>
            <a:r>
              <a:rPr lang="en-US" dirty="0"/>
              <a:t> </a:t>
            </a:r>
            <a:r>
              <a:rPr lang="en-US" dirty="0" err="1"/>
              <a:t>farkları</a:t>
            </a:r>
            <a:r>
              <a:rPr lang="en-US" dirty="0"/>
              <a:t> </a:t>
            </a:r>
            <a:r>
              <a:rPr lang="en-US" dirty="0" err="1"/>
              <a:t>ve</a:t>
            </a:r>
            <a:r>
              <a:rPr lang="en-US" dirty="0"/>
              <a:t> model </a:t>
            </a:r>
            <a:r>
              <a:rPr lang="en-US" dirty="0" err="1"/>
              <a:t>roketçilik</a:t>
            </a:r>
            <a:r>
              <a:rPr lang="en-US" dirty="0"/>
              <a:t> </a:t>
            </a:r>
            <a:r>
              <a:rPr lang="en-US" dirty="0" err="1"/>
              <a:t>için</a:t>
            </a:r>
            <a:r>
              <a:rPr lang="en-US" dirty="0"/>
              <a:t> </a:t>
            </a:r>
            <a:r>
              <a:rPr lang="en-US" dirty="0" err="1"/>
              <a:t>kullanılan</a:t>
            </a:r>
            <a:r>
              <a:rPr lang="en-US" dirty="0"/>
              <a:t> </a:t>
            </a:r>
            <a:r>
              <a:rPr lang="en-US" dirty="0" err="1"/>
              <a:t>bazı</a:t>
            </a:r>
            <a:r>
              <a:rPr lang="en-US" dirty="0"/>
              <a:t> </a:t>
            </a:r>
            <a:r>
              <a:rPr lang="en-US" dirty="0" err="1"/>
              <a:t>sensörleri</a:t>
            </a:r>
            <a:r>
              <a:rPr lang="en-US" dirty="0"/>
              <a:t> </a:t>
            </a:r>
            <a:r>
              <a:rPr lang="en-US" dirty="0" err="1"/>
              <a:t>tanımış</a:t>
            </a:r>
            <a:r>
              <a:rPr lang="en-US" dirty="0"/>
              <a:t> </a:t>
            </a:r>
            <a:r>
              <a:rPr lang="en-US" dirty="0" err="1"/>
              <a:t>olacaksınız</a:t>
            </a:r>
            <a:endParaRPr dirty="0"/>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300" dirty="0" err="1"/>
              <a:t>Yer</a:t>
            </a:r>
            <a:r>
              <a:rPr lang="en" sz="1300" dirty="0"/>
              <a:t> İstasyonu Sistemleri</a:t>
            </a:r>
            <a:endParaRPr sz="1300" dirty="0"/>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Havacılık</a:t>
            </a:r>
            <a:r>
              <a:rPr lang="en-US" sz="800" dirty="0"/>
              <a:t> </a:t>
            </a:r>
            <a:r>
              <a:rPr lang="en-US" sz="800" dirty="0" err="1"/>
              <a:t>ve</a:t>
            </a:r>
            <a:r>
              <a:rPr lang="en-US" sz="800" dirty="0"/>
              <a:t> </a:t>
            </a:r>
            <a:r>
              <a:rPr lang="en-US" sz="800" dirty="0" err="1"/>
              <a:t>Uzay</a:t>
            </a:r>
            <a:r>
              <a:rPr lang="en-US" sz="800" dirty="0"/>
              <a:t> </a:t>
            </a:r>
            <a:r>
              <a:rPr lang="en-US" sz="800" dirty="0" err="1"/>
              <a:t>sektöründe</a:t>
            </a:r>
            <a:r>
              <a:rPr lang="en-US" sz="800" dirty="0"/>
              <a:t> </a:t>
            </a:r>
            <a:r>
              <a:rPr lang="en-US" sz="800" dirty="0" err="1"/>
              <a:t>yaygın</a:t>
            </a:r>
            <a:r>
              <a:rPr lang="en-US" sz="800" dirty="0"/>
              <a:t> </a:t>
            </a:r>
            <a:r>
              <a:rPr lang="en-US" sz="800" dirty="0" err="1"/>
              <a:t>kullanılan</a:t>
            </a:r>
            <a:r>
              <a:rPr lang="en-US" sz="800" dirty="0"/>
              <a:t> </a:t>
            </a:r>
            <a:r>
              <a:rPr lang="en-US" sz="800" dirty="0" err="1"/>
              <a:t>yer</a:t>
            </a:r>
            <a:r>
              <a:rPr lang="en-US" sz="800" dirty="0"/>
              <a:t> </a:t>
            </a:r>
            <a:r>
              <a:rPr lang="en-US" sz="800" dirty="0" err="1"/>
              <a:t>istasyonlarının</a:t>
            </a:r>
            <a:r>
              <a:rPr lang="en-US" sz="800" dirty="0"/>
              <a:t> </a:t>
            </a:r>
            <a:r>
              <a:rPr lang="en-US" sz="800" dirty="0" err="1"/>
              <a:t>yapısından</a:t>
            </a:r>
            <a:r>
              <a:rPr lang="en-US" sz="800" dirty="0"/>
              <a:t> </a:t>
            </a:r>
            <a:r>
              <a:rPr lang="en-US" sz="800" dirty="0" err="1"/>
              <a:t>haberdar</a:t>
            </a:r>
            <a:r>
              <a:rPr lang="en-US" sz="800" dirty="0"/>
              <a:t> </a:t>
            </a:r>
            <a:r>
              <a:rPr lang="en-US" sz="800" dirty="0" err="1"/>
              <a:t>olmuş</a:t>
            </a:r>
            <a:r>
              <a:rPr lang="en-US" sz="800" dirty="0"/>
              <a:t> </a:t>
            </a:r>
            <a:r>
              <a:rPr lang="en-US" sz="800" dirty="0" err="1"/>
              <a:t>olacaksınız</a:t>
            </a:r>
            <a:endParaRPr sz="800" dirty="0"/>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OpenRocket</a:t>
            </a:r>
            <a:r>
              <a:rPr lang="en-US" dirty="0"/>
              <a:t> </a:t>
            </a:r>
            <a:r>
              <a:rPr lang="en-US" dirty="0" err="1"/>
              <a:t>ve</a:t>
            </a:r>
            <a:r>
              <a:rPr lang="en-US" dirty="0"/>
              <a:t> GPS</a:t>
            </a:r>
            <a:endParaRPr dirty="0"/>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err="1"/>
              <a:t>OpenRocket</a:t>
            </a:r>
            <a:r>
              <a:rPr lang="en-US" sz="800" dirty="0"/>
              <a:t> </a:t>
            </a:r>
            <a:r>
              <a:rPr lang="en-US" sz="800" dirty="0" err="1"/>
              <a:t>yazılımı</a:t>
            </a:r>
            <a:r>
              <a:rPr lang="en-US" sz="800" dirty="0"/>
              <a:t> </a:t>
            </a:r>
            <a:r>
              <a:rPr lang="en-US" sz="800" dirty="0" err="1"/>
              <a:t>üzerinden</a:t>
            </a:r>
            <a:r>
              <a:rPr lang="en-US" sz="800" dirty="0"/>
              <a:t> </a:t>
            </a:r>
            <a:r>
              <a:rPr lang="en-US" sz="800" dirty="0" err="1"/>
              <a:t>basit</a:t>
            </a:r>
            <a:r>
              <a:rPr lang="en-US" sz="800" dirty="0"/>
              <a:t> </a:t>
            </a:r>
            <a:r>
              <a:rPr lang="en-US" sz="800" dirty="0" err="1"/>
              <a:t>bir</a:t>
            </a:r>
            <a:r>
              <a:rPr lang="en-US" sz="800" dirty="0"/>
              <a:t> </a:t>
            </a:r>
            <a:r>
              <a:rPr lang="en-US" sz="800" dirty="0" err="1"/>
              <a:t>roket</a:t>
            </a:r>
            <a:r>
              <a:rPr lang="en-US" sz="800" dirty="0"/>
              <a:t> </a:t>
            </a:r>
            <a:r>
              <a:rPr lang="en-US" sz="800" dirty="0" err="1"/>
              <a:t>simülasyonun</a:t>
            </a:r>
            <a:r>
              <a:rPr lang="en-US" sz="800" dirty="0"/>
              <a:t> </a:t>
            </a:r>
            <a:r>
              <a:rPr lang="en-US" sz="800" dirty="0" err="1"/>
              <a:t>nasıl</a:t>
            </a:r>
            <a:r>
              <a:rPr lang="en-US" sz="800" dirty="0"/>
              <a:t> </a:t>
            </a:r>
            <a:r>
              <a:rPr lang="en-US" sz="800" dirty="0" err="1"/>
              <a:t>çalıştığını</a:t>
            </a:r>
            <a:r>
              <a:rPr lang="en-US" sz="800" dirty="0"/>
              <a:t> </a:t>
            </a:r>
            <a:r>
              <a:rPr lang="en-US" sz="800" dirty="0" err="1"/>
              <a:t>öğrenmek</a:t>
            </a:r>
            <a:r>
              <a:rPr lang="en-US" sz="800" dirty="0"/>
              <a:t>  </a:t>
            </a:r>
            <a:r>
              <a:rPr lang="en-US" sz="800" dirty="0" err="1"/>
              <a:t>ve</a:t>
            </a:r>
            <a:r>
              <a:rPr lang="en-US" sz="800" dirty="0"/>
              <a:t> </a:t>
            </a:r>
            <a:r>
              <a:rPr lang="en-US" sz="800" b="1" dirty="0"/>
              <a:t>GPS</a:t>
            </a:r>
            <a:r>
              <a:rPr lang="en-US" sz="800" dirty="0"/>
              <a:t> </a:t>
            </a:r>
            <a:r>
              <a:rPr lang="en-US" sz="800" dirty="0" err="1"/>
              <a:t>sistemleri</a:t>
            </a:r>
            <a:r>
              <a:rPr lang="en-US" sz="800" dirty="0"/>
              <a:t> </a:t>
            </a:r>
            <a:r>
              <a:rPr lang="en-US" sz="800" dirty="0" err="1"/>
              <a:t>hakkında</a:t>
            </a:r>
            <a:r>
              <a:rPr lang="en-US" sz="800" dirty="0"/>
              <a:t> </a:t>
            </a:r>
            <a:r>
              <a:rPr lang="en-US" sz="800" dirty="0" err="1"/>
              <a:t>bilgi</a:t>
            </a:r>
            <a:r>
              <a:rPr lang="en-US" sz="800" dirty="0"/>
              <a:t> </a:t>
            </a:r>
            <a:r>
              <a:rPr lang="en-US" sz="800" dirty="0" err="1"/>
              <a:t>sahibi</a:t>
            </a:r>
            <a:r>
              <a:rPr lang="en-US" sz="800" dirty="0"/>
              <a:t> </a:t>
            </a:r>
            <a:r>
              <a:rPr lang="en-US" sz="800" dirty="0" err="1"/>
              <a:t>olmak</a:t>
            </a:r>
            <a:endParaRPr sz="800" dirty="0"/>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Ve</a:t>
            </a:r>
            <a:r>
              <a:rPr lang="en-US" dirty="0"/>
              <a:t> </a:t>
            </a:r>
            <a:r>
              <a:rPr lang="en-US" dirty="0" err="1"/>
              <a:t>İlerisi</a:t>
            </a:r>
            <a:r>
              <a:rPr lang="en-US" dirty="0"/>
              <a:t> …</a:t>
            </a:r>
            <a:endParaRPr dirty="0"/>
          </a:p>
        </p:txBody>
      </p:sp>
      <p:sp>
        <p:nvSpPr>
          <p:cNvPr id="170" name="Google Shape;170;p30"/>
          <p:cNvSpPr txBox="1">
            <a:spLocks noGrp="1"/>
          </p:cNvSpPr>
          <p:nvPr>
            <p:ph type="subTitle" idx="21"/>
          </p:nvPr>
        </p:nvSpPr>
        <p:spPr>
          <a:xfrm>
            <a:off x="6811557" y="4266172"/>
            <a:ext cx="1974297" cy="964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Gelecek</a:t>
            </a:r>
            <a:r>
              <a:rPr lang="en-US" dirty="0"/>
              <a:t> </a:t>
            </a:r>
            <a:r>
              <a:rPr lang="en-US" dirty="0" err="1"/>
              <a:t>teknolojilere</a:t>
            </a:r>
            <a:r>
              <a:rPr lang="en-US" dirty="0"/>
              <a:t> </a:t>
            </a:r>
            <a:r>
              <a:rPr lang="en-US" dirty="0" err="1"/>
              <a:t>göz</a:t>
            </a:r>
            <a:r>
              <a:rPr lang="en-US" dirty="0"/>
              <a:t> </a:t>
            </a:r>
            <a:r>
              <a:rPr lang="en-US" dirty="0" err="1"/>
              <a:t>atmak</a:t>
            </a:r>
            <a:r>
              <a:rPr lang="en-US" dirty="0"/>
              <a:t>, </a:t>
            </a:r>
            <a:r>
              <a:rPr lang="en-US" dirty="0" err="1"/>
              <a:t>pekiştirmeli</a:t>
            </a:r>
            <a:r>
              <a:rPr lang="en-US" dirty="0"/>
              <a:t> </a:t>
            </a:r>
            <a:r>
              <a:rPr lang="en-US" dirty="0" err="1"/>
              <a:t>öğrenme</a:t>
            </a:r>
            <a:r>
              <a:rPr lang="en-US" dirty="0"/>
              <a:t>  </a:t>
            </a:r>
            <a:r>
              <a:rPr lang="en-US" dirty="0" err="1"/>
              <a:t>ve</a:t>
            </a:r>
            <a:r>
              <a:rPr lang="en-US" dirty="0"/>
              <a:t> </a:t>
            </a:r>
            <a:r>
              <a:rPr lang="en-US" dirty="0" err="1"/>
              <a:t>derin</a:t>
            </a:r>
            <a:r>
              <a:rPr lang="en-US" dirty="0"/>
              <a:t> </a:t>
            </a:r>
            <a:r>
              <a:rPr lang="en-US" dirty="0" err="1"/>
              <a:t>öğrenme</a:t>
            </a:r>
            <a:r>
              <a:rPr lang="en-US" dirty="0"/>
              <a:t>,  </a:t>
            </a:r>
            <a:r>
              <a:rPr lang="en-US" dirty="0" err="1"/>
              <a:t>ülkemiz</a:t>
            </a:r>
            <a:r>
              <a:rPr lang="en-US" dirty="0"/>
              <a:t> de </a:t>
            </a:r>
            <a:r>
              <a:rPr lang="en-US" dirty="0" err="1"/>
              <a:t>ve</a:t>
            </a:r>
            <a:r>
              <a:rPr lang="en-US" dirty="0"/>
              <a:t> </a:t>
            </a:r>
            <a:r>
              <a:rPr lang="en-US" dirty="0" err="1"/>
              <a:t>dünya</a:t>
            </a:r>
            <a:r>
              <a:rPr lang="en-US" dirty="0"/>
              <a:t> da </a:t>
            </a:r>
            <a:r>
              <a:rPr lang="en-US" dirty="0" err="1"/>
              <a:t>ki</a:t>
            </a:r>
            <a:r>
              <a:rPr lang="en-US" dirty="0"/>
              <a:t> </a:t>
            </a:r>
            <a:r>
              <a:rPr lang="en-US" dirty="0" err="1"/>
              <a:t>güncel</a:t>
            </a:r>
            <a:r>
              <a:rPr lang="en-US" dirty="0"/>
              <a:t> </a:t>
            </a:r>
            <a:r>
              <a:rPr lang="en-US" dirty="0" err="1"/>
              <a:t>havacılık</a:t>
            </a:r>
            <a:r>
              <a:rPr lang="en-US" dirty="0"/>
              <a:t> </a:t>
            </a:r>
            <a:r>
              <a:rPr lang="en-US" dirty="0" err="1"/>
              <a:t>uzay</a:t>
            </a:r>
            <a:r>
              <a:rPr lang="en-US" dirty="0"/>
              <a:t> </a:t>
            </a:r>
            <a:r>
              <a:rPr lang="en-US" dirty="0" err="1"/>
              <a:t>çalışmaları</a:t>
            </a:r>
            <a:r>
              <a:rPr lang="en-US" dirty="0"/>
              <a:t> </a:t>
            </a:r>
            <a:r>
              <a:rPr lang="en-US" dirty="0" err="1"/>
              <a:t>hakkında</a:t>
            </a:r>
            <a:r>
              <a:rPr lang="en-US" dirty="0"/>
              <a:t> </a:t>
            </a:r>
            <a:r>
              <a:rPr lang="en-US" dirty="0" err="1"/>
              <a:t>bilgi</a:t>
            </a:r>
            <a:r>
              <a:rPr lang="en-US" dirty="0"/>
              <a:t> </a:t>
            </a:r>
            <a:r>
              <a:rPr lang="en-US" dirty="0" err="1"/>
              <a:t>sahibi</a:t>
            </a:r>
            <a:r>
              <a:rPr lang="en-US" dirty="0"/>
              <a:t> </a:t>
            </a:r>
            <a:r>
              <a:rPr lang="en-US" dirty="0" err="1"/>
              <a:t>olmak</a:t>
            </a:r>
            <a:r>
              <a:rPr lang="en-US" dirty="0"/>
              <a:t> ! </a:t>
            </a:r>
            <a:endParaRPr dirty="0"/>
          </a:p>
        </p:txBody>
      </p:sp>
      <p:pic>
        <p:nvPicPr>
          <p:cNvPr id="3" name="Picture 2">
            <a:extLst>
              <a:ext uri="{FF2B5EF4-FFF2-40B4-BE49-F238E27FC236}">
                <a16:creationId xmlns:a16="http://schemas.microsoft.com/office/drawing/2014/main" id="{03D10209-B505-4EF0-AC97-A5CD2F6A948C}"/>
              </a:ext>
            </a:extLst>
          </p:cNvPr>
          <p:cNvPicPr>
            <a:picLocks noChangeAspect="1"/>
          </p:cNvPicPr>
          <p:nvPr/>
        </p:nvPicPr>
        <p:blipFill>
          <a:blip r:embed="rId3"/>
          <a:stretch>
            <a:fillRect/>
          </a:stretch>
        </p:blipFill>
        <p:spPr>
          <a:xfrm>
            <a:off x="4079706" y="201653"/>
            <a:ext cx="2518315" cy="141797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549139" y="-130891"/>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Roketçilikte</a:t>
            </a:r>
            <a:r>
              <a:rPr lang="en-US" sz="2500" dirty="0"/>
              <a:t> </a:t>
            </a:r>
            <a:r>
              <a:rPr lang="en-US" sz="2500" dirty="0" err="1"/>
              <a:t>kullanılan</a:t>
            </a:r>
            <a:r>
              <a:rPr lang="en-US" sz="2500" dirty="0"/>
              <a:t> </a:t>
            </a:r>
            <a:r>
              <a:rPr lang="en-US" sz="2500" dirty="0" err="1"/>
              <a:t>Elektronik</a:t>
            </a:r>
            <a:r>
              <a:rPr lang="en-US" sz="2500" dirty="0"/>
              <a:t> </a:t>
            </a:r>
            <a:r>
              <a:rPr lang="en-US" sz="2500" dirty="0" err="1"/>
              <a:t>Sistemler</a:t>
            </a:r>
            <a:r>
              <a:rPr lang="en-US" sz="2500" dirty="0"/>
              <a:t> : </a:t>
            </a:r>
            <a:r>
              <a:rPr lang="en-US" sz="2500" dirty="0" err="1"/>
              <a:t>Kamera</a:t>
            </a:r>
            <a:endParaRPr sz="25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2" name="U-838 video camera in rocket flight">
            <a:hlinkClick r:id="" action="ppaction://media"/>
            <a:extLst>
              <a:ext uri="{FF2B5EF4-FFF2-40B4-BE49-F238E27FC236}">
                <a16:creationId xmlns:a16="http://schemas.microsoft.com/office/drawing/2014/main" id="{7D906019-C846-42E9-A277-0B1E579638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5429" y="926582"/>
            <a:ext cx="6934044" cy="3900400"/>
          </a:xfrm>
          <a:prstGeom prst="rect">
            <a:avLst/>
          </a:prstGeom>
        </p:spPr>
      </p:pic>
    </p:spTree>
    <p:extLst>
      <p:ext uri="{BB962C8B-B14F-4D97-AF65-F5344CB8AC3E}">
        <p14:creationId xmlns:p14="http://schemas.microsoft.com/office/powerpoint/2010/main" val="277911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a:t>Model </a:t>
            </a:r>
            <a:r>
              <a:rPr lang="en-US" sz="2300" dirty="0" err="1"/>
              <a:t>Roketçilikte</a:t>
            </a:r>
            <a:r>
              <a:rPr lang="en-US" sz="2300" dirty="0"/>
              <a:t> </a:t>
            </a:r>
            <a:r>
              <a:rPr lang="en-US" sz="2300" dirty="0" err="1"/>
              <a:t>kullanılan</a:t>
            </a:r>
            <a:r>
              <a:rPr lang="en-US" sz="2300" dirty="0"/>
              <a:t> </a:t>
            </a:r>
            <a:r>
              <a:rPr lang="en-US" sz="2300" dirty="0" err="1"/>
              <a:t>Elektronik</a:t>
            </a:r>
            <a:r>
              <a:rPr lang="en-US" sz="2300" dirty="0"/>
              <a:t> </a:t>
            </a:r>
            <a:r>
              <a:rPr lang="en-US" sz="2300" dirty="0" err="1"/>
              <a:t>Sistemler</a:t>
            </a:r>
            <a:r>
              <a:rPr lang="en-US" sz="2300" dirty="0"/>
              <a:t> : </a:t>
            </a:r>
            <a:r>
              <a:rPr lang="en-US" sz="2300" dirty="0" err="1"/>
              <a:t>Yükseklik</a:t>
            </a:r>
            <a:r>
              <a:rPr lang="en-US" sz="2300" dirty="0"/>
              <a:t> </a:t>
            </a:r>
            <a:r>
              <a:rPr lang="en-US" sz="2300" dirty="0" err="1"/>
              <a:t>Sensörü</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TextBox 1">
            <a:extLst>
              <a:ext uri="{FF2B5EF4-FFF2-40B4-BE49-F238E27FC236}">
                <a16:creationId xmlns:a16="http://schemas.microsoft.com/office/drawing/2014/main" id="{2DB27CFB-AD8F-4E3B-9BA1-7503DDA175F5}"/>
              </a:ext>
            </a:extLst>
          </p:cNvPr>
          <p:cNvSpPr txBox="1"/>
          <p:nvPr/>
        </p:nvSpPr>
        <p:spPr>
          <a:xfrm>
            <a:off x="1922929" y="1245059"/>
            <a:ext cx="6858000" cy="738664"/>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Roketinizin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bulunduğu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yüksekliğe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programlama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yapacağımız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roketin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yüksekliğini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herhangi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sensor </a:t>
            </a:r>
            <a:r>
              <a:rPr lang="en-US" dirty="0" err="1">
                <a:latin typeface="Roboto Condensed Light" panose="020B0604020202020204" charset="0"/>
                <a:ea typeface="Roboto Condensed Light" panose="020B0604020202020204" charset="0"/>
              </a:rPr>
              <a:t>çeşidini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kullanarak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etmemiz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gerekiyor.Açık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hava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basıncı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sayesinde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elde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edebiliriz.Birsürü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farklı</a:t>
            </a:r>
            <a:r>
              <a:rPr lang="en-US" dirty="0">
                <a:latin typeface="Roboto Condensed Light" panose="020B0604020202020204" charset="0"/>
                <a:ea typeface="Roboto Condensed Light" panose="020B0604020202020204" charset="0"/>
              </a:rPr>
              <a:t> model var.</a:t>
            </a:r>
          </a:p>
        </p:txBody>
      </p:sp>
      <p:pic>
        <p:nvPicPr>
          <p:cNvPr id="4" name="Picture 3">
            <a:extLst>
              <a:ext uri="{FF2B5EF4-FFF2-40B4-BE49-F238E27FC236}">
                <a16:creationId xmlns:a16="http://schemas.microsoft.com/office/drawing/2014/main" id="{A57D68E1-84C4-4128-ADD0-B56C81EBE4AE}"/>
              </a:ext>
            </a:extLst>
          </p:cNvPr>
          <p:cNvPicPr>
            <a:picLocks noChangeAspect="1"/>
          </p:cNvPicPr>
          <p:nvPr/>
        </p:nvPicPr>
        <p:blipFill>
          <a:blip r:embed="rId3"/>
          <a:stretch>
            <a:fillRect/>
          </a:stretch>
        </p:blipFill>
        <p:spPr>
          <a:xfrm>
            <a:off x="2510117" y="2166395"/>
            <a:ext cx="1219200" cy="612648"/>
          </a:xfrm>
          <a:prstGeom prst="rect">
            <a:avLst/>
          </a:prstGeom>
        </p:spPr>
      </p:pic>
      <p:sp>
        <p:nvSpPr>
          <p:cNvPr id="6" name="Rectangle 5">
            <a:extLst>
              <a:ext uri="{FF2B5EF4-FFF2-40B4-BE49-F238E27FC236}">
                <a16:creationId xmlns:a16="http://schemas.microsoft.com/office/drawing/2014/main" id="{1B6E4B19-A2F6-4CDB-92EF-43F265FD4A8E}"/>
              </a:ext>
            </a:extLst>
          </p:cNvPr>
          <p:cNvSpPr/>
          <p:nvPr/>
        </p:nvSpPr>
        <p:spPr>
          <a:xfrm>
            <a:off x="967827" y="3098222"/>
            <a:ext cx="7786467" cy="1169551"/>
          </a:xfrm>
          <a:prstGeom prst="rect">
            <a:avLst/>
          </a:prstGeom>
        </p:spPr>
        <p:txBody>
          <a:bodyPr wrap="square">
            <a:spAutoFit/>
          </a:bodyPr>
          <a:lstStyle/>
          <a:p>
            <a:r>
              <a:rPr lang="en-US" dirty="0" err="1">
                <a:solidFill>
                  <a:srgbClr val="333333"/>
                </a:solidFill>
                <a:latin typeface="Roboto Condensed Light" panose="020B0604020202020204" charset="0"/>
                <a:ea typeface="Roboto Condensed Light" panose="020B0604020202020204" charset="0"/>
              </a:rPr>
              <a:t>Pololu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firmasının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tasarladığı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bu</a:t>
            </a:r>
            <a:r>
              <a:rPr lang="en-US" dirty="0">
                <a:solidFill>
                  <a:srgbClr val="333333"/>
                </a:solidFill>
                <a:latin typeface="Roboto Condensed Light" panose="020B0604020202020204" charset="0"/>
                <a:ea typeface="Roboto Condensed Light" panose="020B0604020202020204" charset="0"/>
              </a:rPr>
              <a:t> IMU </a:t>
            </a:r>
            <a:r>
              <a:rPr lang="en-US" dirty="0" err="1">
                <a:solidFill>
                  <a:srgbClr val="333333"/>
                </a:solidFill>
                <a:latin typeface="Roboto Condensed Light" panose="020B0604020202020204" charset="0"/>
                <a:ea typeface="Roboto Condensed Light" panose="020B0604020202020204" charset="0"/>
              </a:rPr>
              <a:t>Sensör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Çoklu</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Sensör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Ünitesi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Kartı</a:t>
            </a:r>
            <a:r>
              <a:rPr lang="en-US" dirty="0">
                <a:solidFill>
                  <a:srgbClr val="333333"/>
                </a:solidFill>
                <a:latin typeface="Roboto Condensed Light" panose="020B0604020202020204" charset="0"/>
                <a:ea typeface="Roboto Condensed Light" panose="020B0604020202020204" charset="0"/>
              </a:rPr>
              <a:t> LSM6DS33 3 </a:t>
            </a:r>
            <a:r>
              <a:rPr lang="en-US" dirty="0" err="1">
                <a:solidFill>
                  <a:srgbClr val="333333"/>
                </a:solidFill>
                <a:latin typeface="Roboto Condensed Light" panose="020B0604020202020204" charset="0"/>
                <a:ea typeface="Roboto Condensed Light" panose="020B0604020202020204" charset="0"/>
              </a:rPr>
              <a:t>eksen</a:t>
            </a:r>
            <a:r>
              <a:rPr lang="en-US" dirty="0">
                <a:solidFill>
                  <a:srgbClr val="333333"/>
                </a:solidFill>
                <a:latin typeface="Roboto Condensed Light" panose="020B0604020202020204" charset="0"/>
                <a:ea typeface="Roboto Condensed Light" panose="020B0604020202020204" charset="0"/>
              </a:rPr>
              <a:t> gyro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ivmeölçer</a:t>
            </a:r>
            <a:r>
              <a:rPr lang="en-US" dirty="0">
                <a:solidFill>
                  <a:srgbClr val="333333"/>
                </a:solidFill>
                <a:latin typeface="Roboto Condensed Light" panose="020B0604020202020204" charset="0"/>
                <a:ea typeface="Roboto Condensed Light" panose="020B0604020202020204" charset="0"/>
              </a:rPr>
              <a:t>, LIS3MDL 3 </a:t>
            </a:r>
            <a:r>
              <a:rPr lang="en-US" dirty="0" err="1">
                <a:solidFill>
                  <a:srgbClr val="333333"/>
                </a:solidFill>
                <a:latin typeface="Roboto Condensed Light" panose="020B0604020202020204" charset="0"/>
                <a:ea typeface="Roboto Condensed Light" panose="020B0604020202020204" charset="0"/>
              </a:rPr>
              <a:t>eksen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pusula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sensörü</a:t>
            </a:r>
            <a:r>
              <a:rPr lang="en-US" dirty="0">
                <a:solidFill>
                  <a:srgbClr val="333333"/>
                </a:solidFill>
                <a:latin typeface="Roboto Condensed Light" panose="020B0604020202020204" charset="0"/>
                <a:ea typeface="Roboto Condensed Light" panose="020B0604020202020204" charset="0"/>
              </a:rPr>
              <a:t> (MinIMU-9 v5' </a:t>
            </a:r>
            <a:r>
              <a:rPr lang="en-US" dirty="0" err="1">
                <a:solidFill>
                  <a:srgbClr val="333333"/>
                </a:solidFill>
                <a:latin typeface="Roboto Condensed Light" panose="020B0604020202020204" charset="0"/>
                <a:ea typeface="Roboto Condensed Light" panose="020B0604020202020204" charset="0"/>
              </a:rPr>
              <a:t>deki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gibi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ve</a:t>
            </a:r>
            <a:r>
              <a:rPr lang="en-US" dirty="0">
                <a:solidFill>
                  <a:srgbClr val="333333"/>
                </a:solidFill>
                <a:latin typeface="Roboto Condensed Light" panose="020B0604020202020204" charset="0"/>
                <a:ea typeface="Roboto Condensed Light" panose="020B0604020202020204" charset="0"/>
              </a:rPr>
              <a:t> LPS25H </a:t>
            </a:r>
            <a:r>
              <a:rPr lang="en-US" dirty="0" err="1">
                <a:solidFill>
                  <a:srgbClr val="333333"/>
                </a:solidFill>
                <a:latin typeface="Roboto Condensed Light" panose="020B0604020202020204" charset="0"/>
                <a:ea typeface="Roboto Condensed Light" panose="020B0604020202020204" charset="0"/>
              </a:rPr>
              <a:t>dijital</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barometre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sensörünün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birleştirildiği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karttır</a:t>
            </a:r>
            <a:r>
              <a:rPr lang="en-US" dirty="0">
                <a:solidFill>
                  <a:srgbClr val="333333"/>
                </a:solidFill>
                <a:latin typeface="Roboto Condensed Light" panose="020B0604020202020204" charset="0"/>
                <a:ea typeface="Roboto Condensed Light" panose="020B0604020202020204" charset="0"/>
              </a:rPr>
              <a:t>. I²C </a:t>
            </a:r>
            <a:r>
              <a:rPr lang="en-US" dirty="0" err="1">
                <a:solidFill>
                  <a:srgbClr val="333333"/>
                </a:solidFill>
                <a:latin typeface="Roboto Condensed Light" panose="020B0604020202020204" charset="0"/>
                <a:ea typeface="Roboto Condensed Light" panose="020B0604020202020204" charset="0"/>
              </a:rPr>
              <a:t>arayüzü</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sayesinde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bu</a:t>
            </a:r>
            <a:r>
              <a:rPr lang="en-US" dirty="0">
                <a:solidFill>
                  <a:srgbClr val="333333"/>
                </a:solidFill>
                <a:latin typeface="Roboto Condensed Light" panose="020B0604020202020204" charset="0"/>
                <a:ea typeface="Roboto Condensed Light" panose="020B0604020202020204" charset="0"/>
              </a:rPr>
              <a:t> 10 </a:t>
            </a:r>
            <a:r>
              <a:rPr lang="en-US" dirty="0" err="1">
                <a:solidFill>
                  <a:srgbClr val="333333"/>
                </a:solidFill>
                <a:latin typeface="Roboto Condensed Light" panose="020B0604020202020204" charset="0"/>
                <a:ea typeface="Roboto Condensed Light" panose="020B0604020202020204" charset="0"/>
              </a:rPr>
              <a:t>eksenin</a:t>
            </a:r>
            <a:r>
              <a:rPr lang="en-US" dirty="0">
                <a:solidFill>
                  <a:srgbClr val="333333"/>
                </a:solidFill>
                <a:latin typeface="Roboto Condensed Light" panose="020B0604020202020204" charset="0"/>
                <a:ea typeface="Roboto Condensed Light" panose="020B0604020202020204" charset="0"/>
              </a:rPr>
              <a:t> de </a:t>
            </a:r>
            <a:r>
              <a:rPr lang="en-US" dirty="0" err="1">
                <a:solidFill>
                  <a:srgbClr val="333333"/>
                </a:solidFill>
                <a:latin typeface="Roboto Condensed Light" panose="020B0604020202020204" charset="0"/>
                <a:ea typeface="Roboto Condensed Light" panose="020B0604020202020204" charset="0"/>
              </a:rPr>
              <a:t>ölçümlerini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rahatlıkla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okuyabilirsiniz</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Üzerinde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dahili</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olarak</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bulunan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bulunan</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voltaj</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regülatörü</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ile</a:t>
            </a:r>
            <a:r>
              <a:rPr lang="en-US" dirty="0">
                <a:solidFill>
                  <a:srgbClr val="333333"/>
                </a:solidFill>
                <a:latin typeface="Roboto Condensed Light" panose="020B0604020202020204" charset="0"/>
                <a:ea typeface="Roboto Condensed Light" panose="020B0604020202020204" charset="0"/>
              </a:rPr>
              <a:t> 2.5-5.5V </a:t>
            </a:r>
            <a:r>
              <a:rPr lang="en-US" dirty="0" err="1">
                <a:solidFill>
                  <a:srgbClr val="333333"/>
                </a:solidFill>
                <a:latin typeface="Roboto Condensed Light" panose="020B0604020202020204" charset="0"/>
                <a:ea typeface="Roboto Condensed Light" panose="020B0604020202020204" charset="0"/>
              </a:rPr>
              <a:t>arası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bir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giriş</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voltajı</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ile</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çalıştırılabilir</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Standart</a:t>
            </a:r>
            <a:r>
              <a:rPr lang="en-US" dirty="0">
                <a:solidFill>
                  <a:srgbClr val="333333"/>
                </a:solidFill>
                <a:latin typeface="Roboto Condensed Light" panose="020B0604020202020204" charset="0"/>
                <a:ea typeface="Roboto Condensed Light" panose="020B0604020202020204" charset="0"/>
              </a:rPr>
              <a:t> pin </a:t>
            </a:r>
            <a:r>
              <a:rPr lang="en-US" dirty="0" err="1">
                <a:solidFill>
                  <a:srgbClr val="333333"/>
                </a:solidFill>
                <a:latin typeface="Roboto Condensed Light" panose="020B0604020202020204" charset="0"/>
                <a:ea typeface="Roboto Condensed Light" panose="020B0604020202020204" charset="0"/>
              </a:rPr>
              <a:t>aralığa</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sahip</a:t>
            </a:r>
            <a:r>
              <a:rPr lang="en-US" dirty="0">
                <a:solidFill>
                  <a:srgbClr val="333333"/>
                </a:solidFill>
                <a:latin typeface="Roboto Condensed Light" panose="020B0604020202020204" charset="0"/>
                <a:ea typeface="Roboto Condensed Light" panose="020B0604020202020204" charset="0"/>
              </a:rPr>
              <a:t> </a:t>
            </a:r>
            <a:r>
              <a:rPr lang="en-US" dirty="0" err="1">
                <a:solidFill>
                  <a:srgbClr val="333333"/>
                </a:solidFill>
                <a:latin typeface="Roboto Condensed Light" panose="020B0604020202020204" charset="0"/>
                <a:ea typeface="Roboto Condensed Light" panose="020B0604020202020204" charset="0"/>
              </a:rPr>
              <a:t>olduğundan</a:t>
            </a:r>
            <a:r>
              <a:rPr lang="en-US" dirty="0">
                <a:solidFill>
                  <a:srgbClr val="333333"/>
                </a:solidFill>
                <a:latin typeface="Roboto Condensed Light" panose="020B0604020202020204" charset="0"/>
                <a:ea typeface="Roboto Condensed Light" panose="020B0604020202020204" charset="0"/>
              </a:rPr>
              <a:t> breadboard </a:t>
            </a:r>
            <a:r>
              <a:rPr lang="en-US" dirty="0" err="1">
                <a:solidFill>
                  <a:srgbClr val="333333"/>
                </a:solidFill>
                <a:latin typeface="Roboto Condensed Light" panose="020B0604020202020204" charset="0"/>
                <a:ea typeface="Roboto Condensed Light" panose="020B0604020202020204" charset="0"/>
              </a:rPr>
              <a:t>üzerinde</a:t>
            </a:r>
            <a:r>
              <a:rPr lang="en-US" dirty="0">
                <a:solidFill>
                  <a:srgbClr val="333333"/>
                </a:solidFill>
                <a:latin typeface="Roboto Condensed Light" panose="020B0604020202020204" charset="0"/>
                <a:ea typeface="Roboto Condensed Light" panose="020B0604020202020204" charset="0"/>
              </a:rPr>
              <a:t> de </a:t>
            </a:r>
            <a:r>
              <a:rPr lang="en-US" dirty="0" err="1">
                <a:solidFill>
                  <a:srgbClr val="333333"/>
                </a:solidFill>
                <a:latin typeface="Roboto Condensed Light" panose="020B0604020202020204" charset="0"/>
                <a:ea typeface="Roboto Condensed Light" panose="020B0604020202020204" charset="0"/>
              </a:rPr>
              <a:t>kullanılabilir</a:t>
            </a:r>
            <a:endParaRPr lang="en-US" dirty="0">
              <a:latin typeface="Roboto Condensed Light" panose="020B0604020202020204" charset="0"/>
              <a:ea typeface="Roboto Condensed Light" panose="020B0604020202020204" charset="0"/>
            </a:endParaRPr>
          </a:p>
        </p:txBody>
      </p:sp>
      <p:pic>
        <p:nvPicPr>
          <p:cNvPr id="10" name="Picture 9">
            <a:extLst>
              <a:ext uri="{FF2B5EF4-FFF2-40B4-BE49-F238E27FC236}">
                <a16:creationId xmlns:a16="http://schemas.microsoft.com/office/drawing/2014/main" id="{AE1B8516-5E5C-4A3B-B180-12BC9262A32B}"/>
              </a:ext>
            </a:extLst>
          </p:cNvPr>
          <p:cNvPicPr>
            <a:picLocks noChangeAspect="1"/>
          </p:cNvPicPr>
          <p:nvPr/>
        </p:nvPicPr>
        <p:blipFill>
          <a:blip r:embed="rId4"/>
          <a:stretch>
            <a:fillRect/>
          </a:stretch>
        </p:blipFill>
        <p:spPr>
          <a:xfrm>
            <a:off x="5358601" y="2112072"/>
            <a:ext cx="1219200" cy="682752"/>
          </a:xfrm>
          <a:prstGeom prst="rect">
            <a:avLst/>
          </a:prstGeom>
        </p:spPr>
      </p:pic>
    </p:spTree>
    <p:extLst>
      <p:ext uri="{BB962C8B-B14F-4D97-AF65-F5344CB8AC3E}">
        <p14:creationId xmlns:p14="http://schemas.microsoft.com/office/powerpoint/2010/main" val="3779246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a:t>Model </a:t>
            </a:r>
            <a:r>
              <a:rPr lang="en-US" sz="2300" dirty="0" err="1"/>
              <a:t>Roketçilikte</a:t>
            </a:r>
            <a:r>
              <a:rPr lang="en-US" sz="2300" dirty="0"/>
              <a:t> </a:t>
            </a:r>
            <a:r>
              <a:rPr lang="en-US" sz="2300" dirty="0" err="1"/>
              <a:t>kullanılan</a:t>
            </a:r>
            <a:r>
              <a:rPr lang="en-US" sz="2300" dirty="0"/>
              <a:t> </a:t>
            </a:r>
            <a:r>
              <a:rPr lang="en-US" sz="2300" dirty="0" err="1"/>
              <a:t>Elektronik</a:t>
            </a:r>
            <a:r>
              <a:rPr lang="en-US" sz="2300" dirty="0"/>
              <a:t> </a:t>
            </a:r>
            <a:r>
              <a:rPr lang="en-US" sz="2300" dirty="0" err="1"/>
              <a:t>Sistemler</a:t>
            </a:r>
            <a:r>
              <a:rPr lang="en-US" sz="2300" dirty="0"/>
              <a:t> : </a:t>
            </a:r>
            <a:r>
              <a:rPr lang="en-US" sz="2300" dirty="0" err="1"/>
              <a:t>Yükseklik</a:t>
            </a:r>
            <a:r>
              <a:rPr lang="en-US" sz="2300" dirty="0"/>
              <a:t> </a:t>
            </a:r>
            <a:r>
              <a:rPr lang="en-US" sz="2300" dirty="0" err="1"/>
              <a:t>Sensörü</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19" name="TextBox 18">
            <a:extLst>
              <a:ext uri="{FF2B5EF4-FFF2-40B4-BE49-F238E27FC236}">
                <a16:creationId xmlns:a16="http://schemas.microsoft.com/office/drawing/2014/main" id="{B9907FE1-F25E-4401-832D-9DFD2E277D44}"/>
              </a:ext>
            </a:extLst>
          </p:cNvPr>
          <p:cNvSpPr txBox="1"/>
          <p:nvPr/>
        </p:nvSpPr>
        <p:spPr>
          <a:xfrm>
            <a:off x="484094" y="1465025"/>
            <a:ext cx="8659906" cy="3108543"/>
          </a:xfrm>
          <a:prstGeom prst="rect">
            <a:avLst/>
          </a:prstGeom>
          <a:noFill/>
        </p:spPr>
        <p:txBody>
          <a:bodyPr wrap="square" rtlCol="0">
            <a:spAutoFit/>
          </a:bodyPr>
          <a:lstStyle/>
          <a:p>
            <a:r>
              <a:rPr lang="en-US" b="1" dirty="0"/>
              <a:t>BME280 </a:t>
            </a:r>
            <a:r>
              <a:rPr lang="en-US" b="1" dirty="0" err="1"/>
              <a:t>mySensor</a:t>
            </a:r>
            <a:r>
              <a:rPr lang="en-US" b="1" dirty="0"/>
              <a:t>; </a:t>
            </a:r>
            <a:r>
              <a:rPr lang="en-US" dirty="0"/>
              <a:t>” Bu </a:t>
            </a:r>
            <a:r>
              <a:rPr lang="en-US" dirty="0" err="1"/>
              <a:t>fonksiyon</a:t>
            </a:r>
            <a:r>
              <a:rPr lang="en-US" dirty="0"/>
              <a:t> global </a:t>
            </a:r>
            <a:r>
              <a:rPr lang="en-US" dirty="0" err="1"/>
              <a:t>kapsamda</a:t>
            </a:r>
            <a:r>
              <a:rPr lang="en-US" dirty="0"/>
              <a:t> </a:t>
            </a:r>
            <a:r>
              <a:rPr lang="en-US" dirty="0" err="1"/>
              <a:t>sensör</a:t>
            </a:r>
            <a:r>
              <a:rPr lang="en-US" dirty="0"/>
              <a:t> </a:t>
            </a:r>
            <a:r>
              <a:rPr lang="en-US" dirty="0" err="1"/>
              <a:t>nesnenizi</a:t>
            </a:r>
            <a:r>
              <a:rPr lang="en-US" dirty="0"/>
              <a:t> </a:t>
            </a:r>
            <a:r>
              <a:rPr lang="en-US" dirty="0" err="1"/>
              <a:t>oluşturur</a:t>
            </a:r>
            <a:r>
              <a:rPr lang="en-US" dirty="0"/>
              <a:t>. </a:t>
            </a:r>
            <a:r>
              <a:rPr lang="en-US" dirty="0" err="1"/>
              <a:t>Örnekte</a:t>
            </a:r>
            <a:r>
              <a:rPr lang="en-US" dirty="0"/>
              <a:t> </a:t>
            </a:r>
            <a:r>
              <a:rPr lang="en-US" b="1" dirty="0" err="1"/>
              <a:t>mySensor</a:t>
            </a:r>
            <a:r>
              <a:rPr lang="en-US" b="1" dirty="0"/>
              <a:t> </a:t>
            </a:r>
            <a:r>
              <a:rPr lang="en-US" dirty="0" err="1"/>
              <a:t>adında</a:t>
            </a:r>
            <a:r>
              <a:rPr lang="en-US" dirty="0"/>
              <a:t> global </a:t>
            </a:r>
            <a:r>
              <a:rPr lang="en-US" dirty="0" err="1"/>
              <a:t>nesne</a:t>
            </a:r>
            <a:r>
              <a:rPr lang="en-US" dirty="0"/>
              <a:t> </a:t>
            </a:r>
            <a:r>
              <a:rPr lang="en-US" dirty="0" err="1"/>
              <a:t>tanımlandı</a:t>
            </a:r>
            <a:r>
              <a:rPr lang="en-US" dirty="0"/>
              <a:t>.</a:t>
            </a:r>
          </a:p>
          <a:p>
            <a:endParaRPr lang="en-US" dirty="0"/>
          </a:p>
          <a:p>
            <a:r>
              <a:rPr lang="en-US" b="1" dirty="0"/>
              <a:t>“ begin(); “</a:t>
            </a:r>
            <a:r>
              <a:rPr lang="en-US" dirty="0"/>
              <a:t> </a:t>
            </a:r>
            <a:r>
              <a:rPr lang="en-US" dirty="0" err="1"/>
              <a:t>Sensörü</a:t>
            </a:r>
            <a:r>
              <a:rPr lang="en-US" dirty="0"/>
              <a:t> </a:t>
            </a:r>
            <a:r>
              <a:rPr lang="en-US" dirty="0" err="1"/>
              <a:t>başlatmak</a:t>
            </a:r>
            <a:r>
              <a:rPr lang="en-US" dirty="0"/>
              <a:t> </a:t>
            </a:r>
            <a:r>
              <a:rPr lang="en-US" dirty="0" err="1"/>
              <a:t>için</a:t>
            </a:r>
            <a:r>
              <a:rPr lang="en-US" dirty="0"/>
              <a:t> </a:t>
            </a:r>
            <a:r>
              <a:rPr lang="en-US" dirty="0" err="1"/>
              <a:t>kullanılır</a:t>
            </a:r>
            <a:r>
              <a:rPr lang="en-US" dirty="0"/>
              <a:t>.</a:t>
            </a:r>
          </a:p>
          <a:p>
            <a:r>
              <a:rPr lang="en-US" dirty="0"/>
              <a:t>” </a:t>
            </a:r>
            <a:r>
              <a:rPr lang="en-US" b="1" dirty="0"/>
              <a:t>reset()</a:t>
            </a:r>
            <a:r>
              <a:rPr lang="en-US" dirty="0"/>
              <a:t> ” </a:t>
            </a:r>
            <a:r>
              <a:rPr lang="en-US" dirty="0" err="1"/>
              <a:t>Sensörü</a:t>
            </a:r>
            <a:r>
              <a:rPr lang="en-US" dirty="0"/>
              <a:t> </a:t>
            </a:r>
            <a:r>
              <a:rPr lang="en-US" dirty="0" err="1"/>
              <a:t>sıfırlar</a:t>
            </a:r>
            <a:r>
              <a:rPr lang="en-US" dirty="0"/>
              <a:t> </a:t>
            </a:r>
            <a:r>
              <a:rPr lang="en-US" dirty="0" err="1"/>
              <a:t>ve</a:t>
            </a:r>
            <a:r>
              <a:rPr lang="en-US" dirty="0"/>
              <a:t> </a:t>
            </a:r>
            <a:r>
              <a:rPr lang="en-US" dirty="0" err="1"/>
              <a:t>yeniden</a:t>
            </a:r>
            <a:r>
              <a:rPr lang="en-US" dirty="0"/>
              <a:t> </a:t>
            </a:r>
            <a:r>
              <a:rPr lang="en-US" dirty="0" err="1"/>
              <a:t>başlatır</a:t>
            </a:r>
            <a:r>
              <a:rPr lang="en-US" dirty="0"/>
              <a:t>.</a:t>
            </a:r>
          </a:p>
          <a:p>
            <a:r>
              <a:rPr lang="en-US" dirty="0"/>
              <a:t>” </a:t>
            </a:r>
            <a:r>
              <a:rPr lang="en-US" b="1" dirty="0" err="1"/>
              <a:t>readTempC</a:t>
            </a:r>
            <a:r>
              <a:rPr lang="en-US" b="1" dirty="0"/>
              <a:t>()</a:t>
            </a:r>
            <a:r>
              <a:rPr lang="en-US" dirty="0"/>
              <a:t> ” </a:t>
            </a:r>
            <a:r>
              <a:rPr lang="en-US" dirty="0" err="1"/>
              <a:t>Sıcaklığı</a:t>
            </a:r>
            <a:r>
              <a:rPr lang="en-US" dirty="0"/>
              <a:t> Celsius </a:t>
            </a:r>
            <a:r>
              <a:rPr lang="en-US" dirty="0" err="1"/>
              <a:t>cinsinden</a:t>
            </a:r>
            <a:r>
              <a:rPr lang="en-US" dirty="0"/>
              <a:t> </a:t>
            </a:r>
            <a:r>
              <a:rPr lang="en-US" dirty="0" err="1"/>
              <a:t>okumamızı</a:t>
            </a:r>
            <a:r>
              <a:rPr lang="en-US" dirty="0"/>
              <a:t> </a:t>
            </a:r>
            <a:r>
              <a:rPr lang="en-US" dirty="0" err="1"/>
              <a:t>sağlar</a:t>
            </a:r>
            <a:r>
              <a:rPr lang="en-US" dirty="0"/>
              <a:t>.</a:t>
            </a:r>
          </a:p>
          <a:p>
            <a:r>
              <a:rPr lang="en-US" dirty="0"/>
              <a:t>float </a:t>
            </a:r>
            <a:r>
              <a:rPr lang="en-US" dirty="0" err="1"/>
              <a:t>myVar</a:t>
            </a:r>
            <a:r>
              <a:rPr lang="en-US" dirty="0"/>
              <a:t> = </a:t>
            </a:r>
            <a:r>
              <a:rPr lang="en-US" dirty="0" err="1"/>
              <a:t>mySensor.readTempC</a:t>
            </a:r>
            <a:r>
              <a:rPr lang="en-US" dirty="0"/>
              <a:t>();</a:t>
            </a:r>
          </a:p>
          <a:p>
            <a:r>
              <a:rPr lang="en-US" b="1" dirty="0" err="1"/>
              <a:t>readTempF</a:t>
            </a:r>
            <a:r>
              <a:rPr lang="en-US" b="1" dirty="0"/>
              <a:t>()</a:t>
            </a:r>
            <a:r>
              <a:rPr lang="en-US" dirty="0"/>
              <a:t> ” </a:t>
            </a:r>
            <a:r>
              <a:rPr lang="en-US" dirty="0" err="1"/>
              <a:t>Sıcaklığı</a:t>
            </a:r>
            <a:r>
              <a:rPr lang="en-US" dirty="0"/>
              <a:t> </a:t>
            </a:r>
            <a:r>
              <a:rPr lang="en-US" dirty="0" err="1"/>
              <a:t>Fahrenhayt</a:t>
            </a:r>
            <a:r>
              <a:rPr lang="en-US" dirty="0"/>
              <a:t> </a:t>
            </a:r>
            <a:r>
              <a:rPr lang="en-US" dirty="0" err="1"/>
              <a:t>cinsinden</a:t>
            </a:r>
            <a:r>
              <a:rPr lang="en-US" dirty="0"/>
              <a:t> </a:t>
            </a:r>
            <a:r>
              <a:rPr lang="en-US" dirty="0" err="1"/>
              <a:t>okumamızı</a:t>
            </a:r>
            <a:r>
              <a:rPr lang="en-US" dirty="0"/>
              <a:t> </a:t>
            </a:r>
            <a:r>
              <a:rPr lang="en-US" dirty="0" err="1"/>
              <a:t>sağla</a:t>
            </a:r>
            <a:endParaRPr lang="en-US" dirty="0"/>
          </a:p>
          <a:p>
            <a:r>
              <a:rPr lang="en-US" b="1" dirty="0" err="1"/>
              <a:t>readFloatPressure</a:t>
            </a:r>
            <a:r>
              <a:rPr lang="en-US" b="1" dirty="0"/>
              <a:t>()</a:t>
            </a:r>
            <a:r>
              <a:rPr lang="en-US" dirty="0"/>
              <a:t> ” </a:t>
            </a:r>
            <a:r>
              <a:rPr lang="en-US" dirty="0" err="1"/>
              <a:t>Basıncı</a:t>
            </a:r>
            <a:r>
              <a:rPr lang="en-US" dirty="0"/>
              <a:t> </a:t>
            </a:r>
            <a:r>
              <a:rPr lang="en-US" dirty="0" err="1"/>
              <a:t>kilopaskal</a:t>
            </a:r>
            <a:r>
              <a:rPr lang="en-US" dirty="0"/>
              <a:t> (kPa) </a:t>
            </a:r>
            <a:r>
              <a:rPr lang="en-US" dirty="0" err="1"/>
              <a:t>cinsinden</a:t>
            </a:r>
            <a:r>
              <a:rPr lang="en-US" dirty="0"/>
              <a:t> </a:t>
            </a:r>
            <a:r>
              <a:rPr lang="en-US" dirty="0" err="1"/>
              <a:t>okumamızı</a:t>
            </a:r>
            <a:r>
              <a:rPr lang="en-US" dirty="0"/>
              <a:t> </a:t>
            </a:r>
            <a:r>
              <a:rPr lang="en-US" dirty="0" err="1"/>
              <a:t>sağlar</a:t>
            </a:r>
            <a:r>
              <a:rPr lang="en-US" dirty="0"/>
              <a:t>.</a:t>
            </a:r>
          </a:p>
          <a:p>
            <a:r>
              <a:rPr lang="en-US" dirty="0"/>
              <a:t>float </a:t>
            </a:r>
            <a:r>
              <a:rPr lang="en-US" dirty="0" err="1"/>
              <a:t>myVar</a:t>
            </a:r>
            <a:r>
              <a:rPr lang="en-US" dirty="0"/>
              <a:t> = </a:t>
            </a:r>
            <a:r>
              <a:rPr lang="en-US" dirty="0" err="1"/>
              <a:t>mySensor.readFloatPressure</a:t>
            </a:r>
            <a:r>
              <a:rPr lang="en-US" dirty="0"/>
              <a:t>()</a:t>
            </a:r>
          </a:p>
          <a:p>
            <a:r>
              <a:rPr lang="en-US" dirty="0"/>
              <a:t>” </a:t>
            </a:r>
            <a:r>
              <a:rPr lang="en-US" dirty="0" err="1"/>
              <a:t>readFloatAltitudeMeters</a:t>
            </a:r>
            <a:r>
              <a:rPr lang="en-US" dirty="0"/>
              <a:t>() ” </a:t>
            </a:r>
            <a:r>
              <a:rPr lang="en-US" dirty="0" err="1"/>
              <a:t>Ölçülen</a:t>
            </a:r>
            <a:r>
              <a:rPr lang="en-US" dirty="0"/>
              <a:t> </a:t>
            </a:r>
            <a:r>
              <a:rPr lang="en-US" dirty="0" err="1"/>
              <a:t>basıncı</a:t>
            </a:r>
            <a:r>
              <a:rPr lang="en-US" dirty="0"/>
              <a:t> </a:t>
            </a:r>
            <a:r>
              <a:rPr lang="en-US" dirty="0" err="1"/>
              <a:t>referans</a:t>
            </a:r>
            <a:r>
              <a:rPr lang="en-US" dirty="0"/>
              <a:t> </a:t>
            </a:r>
            <a:r>
              <a:rPr lang="en-US" dirty="0" err="1"/>
              <a:t>alarak</a:t>
            </a:r>
            <a:r>
              <a:rPr lang="en-US" dirty="0"/>
              <a:t> </a:t>
            </a:r>
            <a:r>
              <a:rPr lang="en-US" dirty="0" err="1"/>
              <a:t>yüksekliği</a:t>
            </a:r>
            <a:r>
              <a:rPr lang="en-US" dirty="0"/>
              <a:t> </a:t>
            </a:r>
            <a:r>
              <a:rPr lang="en-US" dirty="0" err="1"/>
              <a:t>metre</a:t>
            </a:r>
            <a:r>
              <a:rPr lang="en-US" dirty="0"/>
              <a:t> </a:t>
            </a:r>
            <a:r>
              <a:rPr lang="en-US" dirty="0" err="1"/>
              <a:t>cinsinden</a:t>
            </a:r>
            <a:r>
              <a:rPr lang="en-US" dirty="0"/>
              <a:t> </a:t>
            </a:r>
            <a:r>
              <a:rPr lang="en-US" dirty="0" err="1"/>
              <a:t>okumamızı</a:t>
            </a:r>
            <a:r>
              <a:rPr lang="en-US" dirty="0"/>
              <a:t> </a:t>
            </a:r>
            <a:r>
              <a:rPr lang="en-US" dirty="0" err="1"/>
              <a:t>sağlar</a:t>
            </a:r>
            <a:endParaRPr lang="en-US" dirty="0"/>
          </a:p>
          <a:p>
            <a:r>
              <a:rPr lang="en-US" dirty="0"/>
              <a:t>float </a:t>
            </a:r>
            <a:r>
              <a:rPr lang="en-US" dirty="0" err="1"/>
              <a:t>myVar</a:t>
            </a:r>
            <a:r>
              <a:rPr lang="en-US" dirty="0"/>
              <a:t> = </a:t>
            </a:r>
            <a:r>
              <a:rPr lang="en-US" dirty="0" err="1"/>
              <a:t>mySensor.readFloatAltitudeFeet</a:t>
            </a:r>
            <a:r>
              <a:rPr lang="en-US" dirty="0"/>
              <a:t>();</a:t>
            </a:r>
          </a:p>
          <a:p>
            <a:endParaRPr lang="en-US" dirty="0"/>
          </a:p>
          <a:p>
            <a:endParaRPr lang="en-US" dirty="0"/>
          </a:p>
        </p:txBody>
      </p:sp>
    </p:spTree>
    <p:extLst>
      <p:ext uri="{BB962C8B-B14F-4D97-AF65-F5344CB8AC3E}">
        <p14:creationId xmlns:p14="http://schemas.microsoft.com/office/powerpoint/2010/main" val="714603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a:t>Model </a:t>
            </a:r>
            <a:r>
              <a:rPr lang="en-US" sz="2300" dirty="0" err="1"/>
              <a:t>Roketçilikte</a:t>
            </a:r>
            <a:r>
              <a:rPr lang="en-US" sz="2300" dirty="0"/>
              <a:t> </a:t>
            </a:r>
            <a:r>
              <a:rPr lang="en-US" sz="2300" dirty="0" err="1"/>
              <a:t>kullanılan</a:t>
            </a:r>
            <a:r>
              <a:rPr lang="en-US" sz="2300" dirty="0"/>
              <a:t> </a:t>
            </a:r>
            <a:r>
              <a:rPr lang="en-US" sz="2300" dirty="0" err="1"/>
              <a:t>Elektronik</a:t>
            </a:r>
            <a:r>
              <a:rPr lang="en-US" sz="2300" dirty="0"/>
              <a:t> </a:t>
            </a:r>
            <a:r>
              <a:rPr lang="en-US" sz="2300" dirty="0" err="1"/>
              <a:t>Sistemler</a:t>
            </a:r>
            <a:r>
              <a:rPr lang="en-US" sz="2300" dirty="0"/>
              <a:t> : </a:t>
            </a:r>
            <a:r>
              <a:rPr lang="en-US" sz="2300" dirty="0" err="1"/>
              <a:t>Batarya</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19" name="TextBox 18">
            <a:extLst>
              <a:ext uri="{FF2B5EF4-FFF2-40B4-BE49-F238E27FC236}">
                <a16:creationId xmlns:a16="http://schemas.microsoft.com/office/drawing/2014/main" id="{B9907FE1-F25E-4401-832D-9DFD2E277D44}"/>
              </a:ext>
            </a:extLst>
          </p:cNvPr>
          <p:cNvSpPr txBox="1"/>
          <p:nvPr/>
        </p:nvSpPr>
        <p:spPr>
          <a:xfrm>
            <a:off x="484094" y="1465025"/>
            <a:ext cx="8659906" cy="1169551"/>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çok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kullanılan</a:t>
            </a:r>
            <a:r>
              <a:rPr lang="en-US" dirty="0">
                <a:latin typeface="Roboto Condensed Light" panose="020B0604020202020204" charset="0"/>
                <a:ea typeface="Roboto Condensed Light" panose="020B0604020202020204" charset="0"/>
              </a:rPr>
              <a:t> 2 </a:t>
            </a:r>
            <a:r>
              <a:rPr lang="en-US" dirty="0" err="1">
                <a:latin typeface="Roboto Condensed Light" panose="020B0604020202020204" charset="0"/>
                <a:ea typeface="Roboto Condensed Light" panose="020B0604020202020204" charset="0"/>
              </a:rPr>
              <a:t>pil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çeşidi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Alkalin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tabanlı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piller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Lipo</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Pil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adını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verdiğimiz</a:t>
            </a:r>
            <a:r>
              <a:rPr lang="en-US" dirty="0">
                <a:latin typeface="Roboto Condensed Light" panose="020B0604020202020204" charset="0"/>
                <a:ea typeface="Roboto Condensed Light" panose="020B0604020202020204" charset="0"/>
              </a:rPr>
              <a:t> lithium battery </a:t>
            </a:r>
            <a:r>
              <a:rPr lang="en-US" dirty="0" err="1">
                <a:latin typeface="Roboto Condensed Light" panose="020B0604020202020204" charset="0"/>
                <a:ea typeface="Roboto Condensed Light" panose="020B0604020202020204" charset="0"/>
              </a:rPr>
              <a:t>içeren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yapılar</a:t>
            </a:r>
            <a:r>
              <a:rPr lang="en-US" dirty="0">
                <a:latin typeface="Roboto Condensed Light" panose="020B0604020202020204" charset="0"/>
                <a:ea typeface="Roboto Condensed Light" panose="020B0604020202020204" charset="0"/>
              </a:rPr>
              <a:t>. LiPo . </a:t>
            </a:r>
            <a:r>
              <a:rPr lang="en-US" dirty="0" err="1">
                <a:latin typeface="Roboto Condensed Light" panose="020B0604020202020204" charset="0"/>
                <a:ea typeface="Roboto Condensed Light" panose="020B0604020202020204" charset="0"/>
              </a:rPr>
              <a:t>Özellikle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alkalin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pil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gerektiren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parça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kullanmıyorsanız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lipo</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pil</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kullanmanızı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tavsiye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ederim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Şarj</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edilebilir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olması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farklı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kapasitelerde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olması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kolaylık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sağlıyor</a:t>
            </a:r>
            <a:r>
              <a:rPr lang="en-US" dirty="0">
                <a:latin typeface="Roboto Condensed Light" panose="020B0604020202020204" charset="0"/>
                <a:ea typeface="Roboto Condensed Light" panose="020B0604020202020204" charset="0"/>
              </a:rPr>
              <a:t>.</a:t>
            </a:r>
          </a:p>
          <a:p>
            <a:endParaRPr lang="en-US" dirty="0">
              <a:latin typeface="Roboto Condensed Light" panose="020B0604020202020204" charset="0"/>
              <a:ea typeface="Roboto Condensed Light" panose="020B0604020202020204" charset="0"/>
            </a:endParaRPr>
          </a:p>
          <a:p>
            <a:endParaRPr lang="en-US" dirty="0">
              <a:latin typeface="Roboto Condensed Light" panose="020B0604020202020204" charset="0"/>
              <a:ea typeface="Roboto Condensed Light" panose="020B0604020202020204" charset="0"/>
            </a:endParaRPr>
          </a:p>
        </p:txBody>
      </p:sp>
      <p:pic>
        <p:nvPicPr>
          <p:cNvPr id="3" name="Picture 2">
            <a:extLst>
              <a:ext uri="{FF2B5EF4-FFF2-40B4-BE49-F238E27FC236}">
                <a16:creationId xmlns:a16="http://schemas.microsoft.com/office/drawing/2014/main" id="{455355C8-F4AA-4D5D-9174-730529BAB81B}"/>
              </a:ext>
            </a:extLst>
          </p:cNvPr>
          <p:cNvPicPr>
            <a:picLocks noChangeAspect="1"/>
          </p:cNvPicPr>
          <p:nvPr/>
        </p:nvPicPr>
        <p:blipFill>
          <a:blip r:embed="rId3"/>
          <a:stretch>
            <a:fillRect/>
          </a:stretch>
        </p:blipFill>
        <p:spPr>
          <a:xfrm>
            <a:off x="3044639" y="2889366"/>
            <a:ext cx="1769408" cy="1769408"/>
          </a:xfrm>
          <a:prstGeom prst="rect">
            <a:avLst/>
          </a:prstGeom>
        </p:spPr>
      </p:pic>
    </p:spTree>
    <p:extLst>
      <p:ext uri="{BB962C8B-B14F-4D97-AF65-F5344CB8AC3E}">
        <p14:creationId xmlns:p14="http://schemas.microsoft.com/office/powerpoint/2010/main" val="156382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a:t>Model </a:t>
            </a:r>
            <a:r>
              <a:rPr lang="en-US" sz="2300" dirty="0" err="1"/>
              <a:t>Roketçilikte</a:t>
            </a:r>
            <a:r>
              <a:rPr lang="en-US" sz="2300" dirty="0"/>
              <a:t> </a:t>
            </a:r>
            <a:r>
              <a:rPr lang="en-US" sz="2300" dirty="0" err="1"/>
              <a:t>kullanılan</a:t>
            </a:r>
            <a:r>
              <a:rPr lang="en-US" sz="2300" dirty="0"/>
              <a:t> </a:t>
            </a:r>
            <a:r>
              <a:rPr lang="en-US" sz="2300" dirty="0" err="1"/>
              <a:t>Elektronik</a:t>
            </a:r>
            <a:r>
              <a:rPr lang="en-US" sz="2300" dirty="0"/>
              <a:t> </a:t>
            </a:r>
            <a:r>
              <a:rPr lang="en-US" sz="2300" dirty="0" err="1"/>
              <a:t>Sistemler</a:t>
            </a:r>
            <a:r>
              <a:rPr lang="en-US" sz="2300" dirty="0"/>
              <a:t> : GPS  </a:t>
            </a:r>
            <a:r>
              <a:rPr lang="en-US" sz="2300" dirty="0" err="1"/>
              <a:t>ve</a:t>
            </a:r>
            <a:r>
              <a:rPr lang="en-US" sz="2300" dirty="0"/>
              <a:t> </a:t>
            </a:r>
            <a:r>
              <a:rPr lang="en-US" sz="2300" dirty="0" err="1"/>
              <a:t>Alıcı</a:t>
            </a:r>
            <a:r>
              <a:rPr lang="en-US" sz="2300" dirty="0"/>
              <a:t>/</a:t>
            </a:r>
            <a:r>
              <a:rPr lang="en-US" sz="2300" dirty="0" err="1"/>
              <a:t>Anten</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19" name="TextBox 18">
            <a:extLst>
              <a:ext uri="{FF2B5EF4-FFF2-40B4-BE49-F238E27FC236}">
                <a16:creationId xmlns:a16="http://schemas.microsoft.com/office/drawing/2014/main" id="{B9907FE1-F25E-4401-832D-9DFD2E277D44}"/>
              </a:ext>
            </a:extLst>
          </p:cNvPr>
          <p:cNvSpPr txBox="1"/>
          <p:nvPr/>
        </p:nvSpPr>
        <p:spPr>
          <a:xfrm>
            <a:off x="484094" y="1465025"/>
            <a:ext cx="8659906" cy="954107"/>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Roketinizin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anlık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konumunu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takip</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etmek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GPS </a:t>
            </a:r>
            <a:r>
              <a:rPr lang="en-US" dirty="0" err="1">
                <a:latin typeface="Roboto Condensed Light" panose="020B0604020202020204" charset="0"/>
                <a:ea typeface="Roboto Condensed Light" panose="020B0604020202020204" charset="0"/>
              </a:rPr>
              <a:t>sensörleri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yerden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bilgiyi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alabilmek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için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alıcı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sistemi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kullanmamız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gerekiyor</a:t>
            </a:r>
            <a:r>
              <a:rPr lang="en-US" dirty="0">
                <a:latin typeface="Roboto Condensed Light" panose="020B0604020202020204" charset="0"/>
                <a:ea typeface="Roboto Condensed Light" panose="020B0604020202020204" charset="0"/>
              </a:rPr>
              <a:t>. TX RX </a:t>
            </a:r>
            <a:r>
              <a:rPr lang="en-US" dirty="0" err="1">
                <a:latin typeface="Roboto Condensed Light" panose="020B0604020202020204" charset="0"/>
                <a:ea typeface="Roboto Condensed Light" panose="020B0604020202020204" charset="0"/>
              </a:rPr>
              <a:t>pinleri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tüm</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mikroişlemcilere</a:t>
            </a:r>
            <a:r>
              <a:rPr lang="en-US" dirty="0">
                <a:latin typeface="Roboto Condensed Light" panose="020B0604020202020204" charset="0"/>
                <a:ea typeface="Roboto Condensed Light" panose="020B0604020202020204" charset="0"/>
              </a:rPr>
              <a:t> vs I2C  </a:t>
            </a:r>
            <a:r>
              <a:rPr lang="en-US" dirty="0" err="1">
                <a:latin typeface="Roboto Condensed Light" panose="020B0604020202020204" charset="0"/>
                <a:ea typeface="Roboto Condensed Light" panose="020B0604020202020204" charset="0"/>
              </a:rPr>
              <a:t>üzerinden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bağlayabiliyoruz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bu</a:t>
            </a:r>
            <a:r>
              <a:rPr lang="en-US" dirty="0">
                <a:latin typeface="Roboto Condensed Light" panose="020B0604020202020204" charset="0"/>
                <a:ea typeface="Roboto Condensed Light" panose="020B0604020202020204" charset="0"/>
              </a:rPr>
              <a:t> GPS </a:t>
            </a:r>
            <a:r>
              <a:rPr lang="en-US" dirty="0" err="1">
                <a:latin typeface="Roboto Condensed Light" panose="020B0604020202020204" charset="0"/>
                <a:ea typeface="Roboto Condensed Light" panose="020B0604020202020204" charset="0"/>
              </a:rPr>
              <a:t>modülünü</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Yapmamız</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gereken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tek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şey</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programımızda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belirli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aralıklarla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dürtülerle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konumumuzu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yollamasını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sağlamak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karşıdan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bir</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onay</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mesajı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alıyorsa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onu</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alması</a:t>
            </a:r>
            <a:r>
              <a:rPr lang="en-US" dirty="0">
                <a:latin typeface="Roboto Condensed Light" panose="020B0604020202020204" charset="0"/>
                <a:ea typeface="Roboto Condensed Light" panose="020B0604020202020204" charset="0"/>
              </a:rPr>
              <a:t>.</a:t>
            </a:r>
          </a:p>
        </p:txBody>
      </p:sp>
      <p:pic>
        <p:nvPicPr>
          <p:cNvPr id="4" name="Picture 3">
            <a:extLst>
              <a:ext uri="{FF2B5EF4-FFF2-40B4-BE49-F238E27FC236}">
                <a16:creationId xmlns:a16="http://schemas.microsoft.com/office/drawing/2014/main" id="{7615867E-5FDA-4A7D-B2DF-D5DCBC14E871}"/>
              </a:ext>
            </a:extLst>
          </p:cNvPr>
          <p:cNvPicPr>
            <a:picLocks noChangeAspect="1"/>
          </p:cNvPicPr>
          <p:nvPr/>
        </p:nvPicPr>
        <p:blipFill>
          <a:blip r:embed="rId3"/>
          <a:stretch>
            <a:fillRect/>
          </a:stretch>
        </p:blipFill>
        <p:spPr>
          <a:xfrm>
            <a:off x="1178859" y="2541911"/>
            <a:ext cx="2418230" cy="2418230"/>
          </a:xfrm>
          <a:prstGeom prst="rect">
            <a:avLst/>
          </a:prstGeom>
        </p:spPr>
      </p:pic>
      <p:pic>
        <p:nvPicPr>
          <p:cNvPr id="6" name="Picture 5">
            <a:extLst>
              <a:ext uri="{FF2B5EF4-FFF2-40B4-BE49-F238E27FC236}">
                <a16:creationId xmlns:a16="http://schemas.microsoft.com/office/drawing/2014/main" id="{E3F5DE11-5737-47F0-AB96-33F023E4BCC9}"/>
              </a:ext>
            </a:extLst>
          </p:cNvPr>
          <p:cNvPicPr>
            <a:picLocks noChangeAspect="1"/>
          </p:cNvPicPr>
          <p:nvPr/>
        </p:nvPicPr>
        <p:blipFill>
          <a:blip r:embed="rId4"/>
          <a:stretch>
            <a:fillRect/>
          </a:stretch>
        </p:blipFill>
        <p:spPr>
          <a:xfrm>
            <a:off x="4684619" y="2818116"/>
            <a:ext cx="3028950" cy="1924050"/>
          </a:xfrm>
          <a:prstGeom prst="rect">
            <a:avLst/>
          </a:prstGeom>
        </p:spPr>
      </p:pic>
    </p:spTree>
    <p:extLst>
      <p:ext uri="{BB962C8B-B14F-4D97-AF65-F5344CB8AC3E}">
        <p14:creationId xmlns:p14="http://schemas.microsoft.com/office/powerpoint/2010/main" val="79195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err="1"/>
              <a:t>Kanatçıkları</a:t>
            </a:r>
            <a:r>
              <a:rPr lang="en-US" sz="2300" dirty="0"/>
              <a:t> </a:t>
            </a:r>
            <a:r>
              <a:rPr lang="en-US" sz="2300" dirty="0" err="1"/>
              <a:t>oynatmak</a:t>
            </a:r>
            <a:r>
              <a:rPr lang="en-US" sz="2300" dirty="0"/>
              <a:t> </a:t>
            </a:r>
            <a:r>
              <a:rPr lang="en-US" sz="2300" dirty="0" err="1"/>
              <a:t>istiyorsak</a:t>
            </a:r>
            <a:r>
              <a:rPr lang="en-US" sz="2300" dirty="0"/>
              <a:t> : </a:t>
            </a:r>
            <a:r>
              <a:rPr lang="en-US" sz="2300" dirty="0" err="1"/>
              <a:t>Motorlar</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19" name="TextBox 18">
            <a:extLst>
              <a:ext uri="{FF2B5EF4-FFF2-40B4-BE49-F238E27FC236}">
                <a16:creationId xmlns:a16="http://schemas.microsoft.com/office/drawing/2014/main" id="{B9907FE1-F25E-4401-832D-9DFD2E277D44}"/>
              </a:ext>
            </a:extLst>
          </p:cNvPr>
          <p:cNvSpPr txBox="1"/>
          <p:nvPr/>
        </p:nvSpPr>
        <p:spPr>
          <a:xfrm>
            <a:off x="484094" y="1465025"/>
            <a:ext cx="8659906" cy="523220"/>
          </a:xfrm>
          <a:prstGeom prst="rect">
            <a:avLst/>
          </a:prstGeom>
          <a:noFill/>
        </p:spPr>
        <p:txBody>
          <a:bodyPr wrap="square" rtlCol="0">
            <a:spAutoFit/>
          </a:bodyPr>
          <a:lstStyle/>
          <a:p>
            <a:r>
              <a:rPr lang="en-US" dirty="0" err="1">
                <a:latin typeface="Roboto Condensed Light" panose="020B0604020202020204" charset="0"/>
                <a:ea typeface="Roboto Condensed Light" panose="020B0604020202020204" charset="0"/>
              </a:rPr>
              <a:t>Roketin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yatay</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hareketini</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sağlayan</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kanatçıkları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hareket</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ettirmek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istiyorsak</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kanatçıklara</a:t>
            </a:r>
            <a:r>
              <a:rPr lang="en-US" dirty="0">
                <a:latin typeface="Roboto Condensed Light" panose="020B0604020202020204" charset="0"/>
                <a:ea typeface="Roboto Condensed Light" panose="020B0604020202020204" charset="0"/>
              </a:rPr>
              <a:t> motor </a:t>
            </a:r>
            <a:r>
              <a:rPr lang="en-US" dirty="0" err="1">
                <a:latin typeface="Roboto Condensed Light" panose="020B0604020202020204" charset="0"/>
                <a:ea typeface="Roboto Condensed Light" panose="020B0604020202020204" charset="0"/>
              </a:rPr>
              <a:t>bağlamalıyız</a:t>
            </a:r>
            <a:r>
              <a:rPr lang="en-US" dirty="0">
                <a:latin typeface="Roboto Condensed Light" panose="020B0604020202020204" charset="0"/>
                <a:ea typeface="Roboto Condensed Light" panose="020B0604020202020204" charset="0"/>
              </a:rPr>
              <a:t>. Step Motor , DC motor </a:t>
            </a:r>
            <a:r>
              <a:rPr lang="en-US" dirty="0" err="1">
                <a:latin typeface="Roboto Condensed Light" panose="020B0604020202020204" charset="0"/>
                <a:ea typeface="Roboto Condensed Light" panose="020B0604020202020204" charset="0"/>
              </a:rPr>
              <a:t>veya</a:t>
            </a:r>
            <a:r>
              <a:rPr lang="en-US" dirty="0">
                <a:latin typeface="Roboto Condensed Light" panose="020B0604020202020204" charset="0"/>
                <a:ea typeface="Roboto Condensed Light" panose="020B0604020202020204" charset="0"/>
              </a:rPr>
              <a:t> Servo motor </a:t>
            </a:r>
            <a:r>
              <a:rPr lang="en-US" dirty="0" err="1">
                <a:latin typeface="Roboto Condensed Light" panose="020B0604020202020204" charset="0"/>
                <a:ea typeface="Roboto Condensed Light" panose="020B0604020202020204" charset="0"/>
              </a:rPr>
              <a:t>seçenekleri</a:t>
            </a:r>
            <a:r>
              <a:rPr lang="en-US" dirty="0">
                <a:latin typeface="Roboto Condensed Light" panose="020B0604020202020204" charset="0"/>
                <a:ea typeface="Roboto Condensed Light" panose="020B0604020202020204" charset="0"/>
              </a:rPr>
              <a:t> elimizde.3’ünün </a:t>
            </a:r>
            <a:r>
              <a:rPr lang="en-US" dirty="0" err="1">
                <a:latin typeface="Roboto Condensed Light" panose="020B0604020202020204" charset="0"/>
                <a:ea typeface="Roboto Condensed Light" panose="020B0604020202020204" charset="0"/>
              </a:rPr>
              <a:t>birbirine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göre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artı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ve</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eksileri</a:t>
            </a:r>
            <a:r>
              <a:rPr lang="en-US" dirty="0">
                <a:latin typeface="Roboto Condensed Light" panose="020B0604020202020204" charset="0"/>
                <a:ea typeface="Roboto Condensed Light" panose="020B0604020202020204" charset="0"/>
              </a:rPr>
              <a:t> var, </a:t>
            </a:r>
            <a:r>
              <a:rPr lang="en-US" dirty="0" err="1">
                <a:latin typeface="Roboto Condensed Light" panose="020B0604020202020204" charset="0"/>
                <a:ea typeface="Roboto Condensed Light" panose="020B0604020202020204" charset="0"/>
              </a:rPr>
              <a:t>farklı</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amaçlarda</a:t>
            </a:r>
            <a:r>
              <a:rPr lang="en-US" dirty="0">
                <a:latin typeface="Roboto Condensed Light" panose="020B0604020202020204" charset="0"/>
                <a:ea typeface="Roboto Condensed Light" panose="020B0604020202020204" charset="0"/>
              </a:rPr>
              <a:t> </a:t>
            </a:r>
            <a:r>
              <a:rPr lang="en-US" dirty="0" err="1">
                <a:latin typeface="Roboto Condensed Light" panose="020B0604020202020204" charset="0"/>
                <a:ea typeface="Roboto Condensed Light" panose="020B0604020202020204" charset="0"/>
              </a:rPr>
              <a:t>kullanılıyorlar</a:t>
            </a:r>
            <a:r>
              <a:rPr lang="en-US" dirty="0">
                <a:latin typeface="Roboto Condensed Light" panose="020B0604020202020204" charset="0"/>
                <a:ea typeface="Roboto Condensed Light" panose="020B0604020202020204" charset="0"/>
              </a:rPr>
              <a:t>.</a:t>
            </a:r>
          </a:p>
        </p:txBody>
      </p:sp>
      <p:pic>
        <p:nvPicPr>
          <p:cNvPr id="3" name="Picture 2">
            <a:extLst>
              <a:ext uri="{FF2B5EF4-FFF2-40B4-BE49-F238E27FC236}">
                <a16:creationId xmlns:a16="http://schemas.microsoft.com/office/drawing/2014/main" id="{FB57EFDA-FAFF-4AF2-80AF-5B8579B38925}"/>
              </a:ext>
            </a:extLst>
          </p:cNvPr>
          <p:cNvPicPr>
            <a:picLocks noChangeAspect="1"/>
          </p:cNvPicPr>
          <p:nvPr/>
        </p:nvPicPr>
        <p:blipFill>
          <a:blip r:embed="rId3"/>
          <a:stretch>
            <a:fillRect/>
          </a:stretch>
        </p:blipFill>
        <p:spPr>
          <a:xfrm>
            <a:off x="2111188" y="2189951"/>
            <a:ext cx="4195482" cy="2097741"/>
          </a:xfrm>
          <a:prstGeom prst="rect">
            <a:avLst/>
          </a:prstGeom>
        </p:spPr>
      </p:pic>
    </p:spTree>
    <p:extLst>
      <p:ext uri="{BB962C8B-B14F-4D97-AF65-F5344CB8AC3E}">
        <p14:creationId xmlns:p14="http://schemas.microsoft.com/office/powerpoint/2010/main" val="3505966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err="1"/>
              <a:t>Kanatçıkları</a:t>
            </a:r>
            <a:r>
              <a:rPr lang="en-US" sz="2300" dirty="0"/>
              <a:t> </a:t>
            </a:r>
            <a:r>
              <a:rPr lang="en-US" sz="2300" dirty="0" err="1"/>
              <a:t>oynatmak</a:t>
            </a:r>
            <a:r>
              <a:rPr lang="en-US" sz="2300" dirty="0"/>
              <a:t> </a:t>
            </a:r>
            <a:r>
              <a:rPr lang="en-US" sz="2300" dirty="0" err="1"/>
              <a:t>istiyorsak</a:t>
            </a:r>
            <a:r>
              <a:rPr lang="en-US" sz="2300" dirty="0"/>
              <a:t> : DC </a:t>
            </a:r>
            <a:r>
              <a:rPr lang="en-US" sz="2300" dirty="0" err="1"/>
              <a:t>Motorlar</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pic>
        <p:nvPicPr>
          <p:cNvPr id="4" name="Picture 3">
            <a:extLst>
              <a:ext uri="{FF2B5EF4-FFF2-40B4-BE49-F238E27FC236}">
                <a16:creationId xmlns:a16="http://schemas.microsoft.com/office/drawing/2014/main" id="{351E63CE-F690-4FD7-9882-210AEE13A6E1}"/>
              </a:ext>
            </a:extLst>
          </p:cNvPr>
          <p:cNvPicPr>
            <a:picLocks noChangeAspect="1"/>
          </p:cNvPicPr>
          <p:nvPr/>
        </p:nvPicPr>
        <p:blipFill>
          <a:blip r:embed="rId3"/>
          <a:stretch>
            <a:fillRect/>
          </a:stretch>
        </p:blipFill>
        <p:spPr>
          <a:xfrm>
            <a:off x="117102" y="1544731"/>
            <a:ext cx="3190875" cy="3339288"/>
          </a:xfrm>
          <a:prstGeom prst="rect">
            <a:avLst/>
          </a:prstGeom>
        </p:spPr>
      </p:pic>
      <p:sp>
        <p:nvSpPr>
          <p:cNvPr id="5" name="TextBox 4">
            <a:extLst>
              <a:ext uri="{FF2B5EF4-FFF2-40B4-BE49-F238E27FC236}">
                <a16:creationId xmlns:a16="http://schemas.microsoft.com/office/drawing/2014/main" id="{9075E0E7-8360-4D15-A4CC-0D8E83D98D57}"/>
              </a:ext>
            </a:extLst>
          </p:cNvPr>
          <p:cNvSpPr txBox="1"/>
          <p:nvPr/>
        </p:nvSpPr>
        <p:spPr>
          <a:xfrm>
            <a:off x="4316506" y="1700403"/>
            <a:ext cx="4572000" cy="2893100"/>
          </a:xfrm>
          <a:prstGeom prst="rect">
            <a:avLst/>
          </a:prstGeom>
          <a:noFill/>
        </p:spPr>
        <p:txBody>
          <a:bodyPr wrap="square" rtlCol="0">
            <a:spAutoFit/>
          </a:bodyPr>
          <a:lstStyle/>
          <a:p>
            <a:r>
              <a:rPr lang="en-US" dirty="0"/>
              <a:t>DC Motor 1830’lardan </a:t>
            </a:r>
            <a:r>
              <a:rPr lang="en-US" dirty="0" err="1"/>
              <a:t>gelen</a:t>
            </a:r>
            <a:r>
              <a:rPr lang="en-US" dirty="0"/>
              <a:t> </a:t>
            </a:r>
            <a:r>
              <a:rPr lang="en-US" dirty="0" err="1"/>
              <a:t>bir</a:t>
            </a:r>
            <a:r>
              <a:rPr lang="en-US" dirty="0"/>
              <a:t> motor </a:t>
            </a:r>
            <a:r>
              <a:rPr lang="en-US" dirty="0" err="1"/>
              <a:t>türü.Oyuncaklar</a:t>
            </a:r>
            <a:r>
              <a:rPr lang="en-US" dirty="0"/>
              <a:t> , </a:t>
            </a:r>
            <a:r>
              <a:rPr lang="en-US" dirty="0" err="1"/>
              <a:t>bilgisayar</a:t>
            </a:r>
            <a:r>
              <a:rPr lang="en-US" dirty="0"/>
              <a:t> </a:t>
            </a:r>
            <a:r>
              <a:rPr lang="en-US" dirty="0" err="1"/>
              <a:t>fanları</a:t>
            </a:r>
            <a:r>
              <a:rPr lang="en-US" dirty="0"/>
              <a:t> , </a:t>
            </a:r>
            <a:r>
              <a:rPr lang="en-US" dirty="0" err="1"/>
              <a:t>ev</a:t>
            </a:r>
            <a:r>
              <a:rPr lang="en-US" dirty="0"/>
              <a:t> </a:t>
            </a:r>
            <a:r>
              <a:rPr lang="en-US" dirty="0" err="1"/>
              <a:t>sistemleri</a:t>
            </a:r>
            <a:r>
              <a:rPr lang="en-US" dirty="0"/>
              <a:t> </a:t>
            </a:r>
            <a:r>
              <a:rPr lang="en-US" dirty="0" err="1"/>
              <a:t>gibi</a:t>
            </a:r>
            <a:r>
              <a:rPr lang="en-US" dirty="0"/>
              <a:t> her </a:t>
            </a:r>
            <a:r>
              <a:rPr lang="en-US" dirty="0" err="1"/>
              <a:t>yerde</a:t>
            </a:r>
            <a:r>
              <a:rPr lang="en-US" dirty="0"/>
              <a:t> </a:t>
            </a:r>
            <a:r>
              <a:rPr lang="en-US" dirty="0" err="1"/>
              <a:t>bulunabiliyorlar.En</a:t>
            </a:r>
            <a:r>
              <a:rPr lang="en-US" dirty="0"/>
              <a:t> </a:t>
            </a:r>
            <a:r>
              <a:rPr lang="en-US" dirty="0" err="1"/>
              <a:t>basit</a:t>
            </a:r>
            <a:r>
              <a:rPr lang="en-US" dirty="0"/>
              <a:t> motor </a:t>
            </a:r>
            <a:r>
              <a:rPr lang="en-US" dirty="0" err="1"/>
              <a:t>çeşidi</a:t>
            </a:r>
            <a:r>
              <a:rPr lang="en-US" dirty="0"/>
              <a:t> </a:t>
            </a:r>
            <a:r>
              <a:rPr lang="en-US" dirty="0" err="1"/>
              <a:t>olduğu</a:t>
            </a:r>
            <a:r>
              <a:rPr lang="en-US" dirty="0"/>
              <a:t> </a:t>
            </a:r>
            <a:r>
              <a:rPr lang="en-US" dirty="0" err="1"/>
              <a:t>için</a:t>
            </a:r>
            <a:r>
              <a:rPr lang="en-US" dirty="0"/>
              <a:t> </a:t>
            </a:r>
            <a:r>
              <a:rPr lang="en-US" dirty="0" err="1"/>
              <a:t>hala</a:t>
            </a:r>
            <a:r>
              <a:rPr lang="en-US" dirty="0"/>
              <a:t> </a:t>
            </a:r>
            <a:r>
              <a:rPr lang="en-US" dirty="0" err="1"/>
              <a:t>kullanılabiliyor.Fırçalı</a:t>
            </a:r>
            <a:r>
              <a:rPr lang="en-US" dirty="0"/>
              <a:t> motor </a:t>
            </a:r>
            <a:r>
              <a:rPr lang="en-US" dirty="0" err="1"/>
              <a:t>denmelerinin</a:t>
            </a:r>
            <a:r>
              <a:rPr lang="en-US" dirty="0"/>
              <a:t> </a:t>
            </a:r>
            <a:r>
              <a:rPr lang="en-US" dirty="0" err="1"/>
              <a:t>sebebi</a:t>
            </a:r>
            <a:r>
              <a:rPr lang="en-US" dirty="0"/>
              <a:t> 2 metal </a:t>
            </a:r>
            <a:r>
              <a:rPr lang="en-US" dirty="0" err="1"/>
              <a:t>fırça</a:t>
            </a:r>
            <a:r>
              <a:rPr lang="en-US" dirty="0"/>
              <a:t> </a:t>
            </a:r>
            <a:r>
              <a:rPr lang="en-US" dirty="0" err="1"/>
              <a:t>bulunyor</a:t>
            </a:r>
            <a:r>
              <a:rPr lang="en-US" dirty="0"/>
              <a:t> </a:t>
            </a:r>
            <a:r>
              <a:rPr lang="en-US" dirty="0" err="1"/>
              <a:t>farklı</a:t>
            </a:r>
            <a:r>
              <a:rPr lang="en-US" dirty="0"/>
              <a:t> </a:t>
            </a:r>
            <a:r>
              <a:rPr lang="en-US" dirty="0" err="1"/>
              <a:t>halkaları</a:t>
            </a:r>
            <a:r>
              <a:rPr lang="en-US" dirty="0"/>
              <a:t> </a:t>
            </a:r>
            <a:r>
              <a:rPr lang="en-US" dirty="0" err="1"/>
              <a:t>döndürmeyi</a:t>
            </a:r>
            <a:r>
              <a:rPr lang="en-US" dirty="0"/>
              <a:t> </a:t>
            </a:r>
            <a:r>
              <a:rPr lang="en-US" dirty="0" err="1"/>
              <a:t>sağlayan</a:t>
            </a:r>
            <a:r>
              <a:rPr lang="en-US" dirty="0"/>
              <a:t>.</a:t>
            </a:r>
          </a:p>
          <a:p>
            <a:endParaRPr lang="en-US" dirty="0"/>
          </a:p>
          <a:p>
            <a:r>
              <a:rPr lang="en-US" dirty="0" err="1"/>
              <a:t>Kolay,düşük</a:t>
            </a:r>
            <a:r>
              <a:rPr lang="en-US" dirty="0"/>
              <a:t> </a:t>
            </a:r>
            <a:r>
              <a:rPr lang="en-US" dirty="0" err="1"/>
              <a:t>hızda</a:t>
            </a:r>
            <a:r>
              <a:rPr lang="en-US" dirty="0"/>
              <a:t> </a:t>
            </a:r>
            <a:r>
              <a:rPr lang="en-US" dirty="0" err="1"/>
              <a:t>dahi</a:t>
            </a:r>
            <a:r>
              <a:rPr lang="en-US" dirty="0"/>
              <a:t> </a:t>
            </a:r>
            <a:r>
              <a:rPr lang="en-US" dirty="0" err="1"/>
              <a:t>istenilen</a:t>
            </a:r>
            <a:r>
              <a:rPr lang="en-US" dirty="0"/>
              <a:t> </a:t>
            </a:r>
            <a:r>
              <a:rPr lang="en-US" dirty="0" err="1"/>
              <a:t>torkta</a:t>
            </a:r>
            <a:r>
              <a:rPr lang="en-US" dirty="0"/>
              <a:t> </a:t>
            </a:r>
            <a:r>
              <a:rPr lang="en-US" dirty="0" err="1"/>
              <a:t>çalışabiliyor,az</a:t>
            </a:r>
            <a:r>
              <a:rPr lang="en-US" dirty="0"/>
              <a:t> </a:t>
            </a:r>
            <a:r>
              <a:rPr lang="en-US" dirty="0" err="1"/>
              <a:t>enerji</a:t>
            </a:r>
            <a:r>
              <a:rPr lang="en-US" dirty="0"/>
              <a:t> </a:t>
            </a:r>
            <a:r>
              <a:rPr lang="en-US" dirty="0" err="1"/>
              <a:t>tüketiyor,çok</a:t>
            </a:r>
            <a:r>
              <a:rPr lang="en-US" dirty="0"/>
              <a:t> </a:t>
            </a:r>
            <a:r>
              <a:rPr lang="en-US" dirty="0" err="1"/>
              <a:t>ucuz</a:t>
            </a:r>
            <a:r>
              <a:rPr lang="en-US" dirty="0"/>
              <a:t>.</a:t>
            </a:r>
          </a:p>
          <a:p>
            <a:endParaRPr lang="en-US" dirty="0"/>
          </a:p>
          <a:p>
            <a:r>
              <a:rPr lang="en-US" dirty="0" err="1"/>
              <a:t>Elektro</a:t>
            </a:r>
            <a:r>
              <a:rPr lang="en-US" dirty="0"/>
              <a:t> </a:t>
            </a:r>
            <a:r>
              <a:rPr lang="en-US" dirty="0" err="1"/>
              <a:t>manyetik</a:t>
            </a:r>
            <a:r>
              <a:rPr lang="en-US" dirty="0"/>
              <a:t> </a:t>
            </a:r>
            <a:r>
              <a:rPr lang="en-US" dirty="0" err="1"/>
              <a:t>ses</a:t>
            </a:r>
            <a:r>
              <a:rPr lang="en-US" dirty="0"/>
              <a:t> </a:t>
            </a:r>
            <a:r>
              <a:rPr lang="en-US" dirty="0" err="1"/>
              <a:t>çıkarıyor</a:t>
            </a:r>
            <a:r>
              <a:rPr lang="en-US" dirty="0"/>
              <a:t>(</a:t>
            </a:r>
            <a:r>
              <a:rPr lang="en-US" dirty="0" err="1"/>
              <a:t>sistemin</a:t>
            </a:r>
            <a:r>
              <a:rPr lang="en-US" dirty="0"/>
              <a:t> </a:t>
            </a:r>
            <a:r>
              <a:rPr lang="en-US" dirty="0" err="1"/>
              <a:t>diğer</a:t>
            </a:r>
            <a:r>
              <a:rPr lang="en-US" dirty="0"/>
              <a:t> </a:t>
            </a:r>
            <a:r>
              <a:rPr lang="en-US" dirty="0" err="1"/>
              <a:t>parçalarını</a:t>
            </a:r>
            <a:r>
              <a:rPr lang="en-US" dirty="0"/>
              <a:t> </a:t>
            </a:r>
            <a:r>
              <a:rPr lang="en-US" dirty="0" err="1"/>
              <a:t>etkileyebilir</a:t>
            </a:r>
            <a:r>
              <a:rPr lang="en-US" dirty="0"/>
              <a:t>)</a:t>
            </a:r>
          </a:p>
          <a:p>
            <a:r>
              <a:rPr lang="en-US" dirty="0" err="1"/>
              <a:t>Kolay</a:t>
            </a:r>
            <a:r>
              <a:rPr lang="en-US" dirty="0"/>
              <a:t> </a:t>
            </a:r>
            <a:r>
              <a:rPr lang="en-US" dirty="0" err="1"/>
              <a:t>bozuluyor</a:t>
            </a:r>
            <a:r>
              <a:rPr lang="en-US" dirty="0"/>
              <a:t> , </a:t>
            </a:r>
            <a:r>
              <a:rPr lang="en-US" dirty="0" err="1"/>
              <a:t>bakım</a:t>
            </a:r>
            <a:r>
              <a:rPr lang="en-US" dirty="0"/>
              <a:t> </a:t>
            </a:r>
            <a:r>
              <a:rPr lang="en-US" dirty="0" err="1"/>
              <a:t>gerektiriyor</a:t>
            </a:r>
            <a:r>
              <a:rPr lang="en-US" dirty="0"/>
              <a:t>.</a:t>
            </a:r>
          </a:p>
        </p:txBody>
      </p:sp>
    </p:spTree>
    <p:extLst>
      <p:ext uri="{BB962C8B-B14F-4D97-AF65-F5344CB8AC3E}">
        <p14:creationId xmlns:p14="http://schemas.microsoft.com/office/powerpoint/2010/main" val="1470491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err="1"/>
              <a:t>Kanatçıkları</a:t>
            </a:r>
            <a:r>
              <a:rPr lang="en-US" sz="2300" dirty="0"/>
              <a:t> </a:t>
            </a:r>
            <a:r>
              <a:rPr lang="en-US" sz="2300" dirty="0" err="1"/>
              <a:t>oynatmak</a:t>
            </a:r>
            <a:r>
              <a:rPr lang="en-US" sz="2300" dirty="0"/>
              <a:t> </a:t>
            </a:r>
            <a:r>
              <a:rPr lang="en-US" sz="2300" dirty="0" err="1"/>
              <a:t>istiyorsak</a:t>
            </a:r>
            <a:r>
              <a:rPr lang="en-US" sz="2300" dirty="0"/>
              <a:t> : Step </a:t>
            </a:r>
            <a:r>
              <a:rPr lang="en-US" sz="2300" dirty="0" err="1"/>
              <a:t>Motorlar</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TextBox 4">
            <a:extLst>
              <a:ext uri="{FF2B5EF4-FFF2-40B4-BE49-F238E27FC236}">
                <a16:creationId xmlns:a16="http://schemas.microsoft.com/office/drawing/2014/main" id="{9075E0E7-8360-4D15-A4CC-0D8E83D98D57}"/>
              </a:ext>
            </a:extLst>
          </p:cNvPr>
          <p:cNvSpPr txBox="1"/>
          <p:nvPr/>
        </p:nvSpPr>
        <p:spPr>
          <a:xfrm>
            <a:off x="4316506" y="1700403"/>
            <a:ext cx="4572000" cy="2893100"/>
          </a:xfrm>
          <a:prstGeom prst="rect">
            <a:avLst/>
          </a:prstGeom>
          <a:noFill/>
        </p:spPr>
        <p:txBody>
          <a:bodyPr wrap="square" rtlCol="0">
            <a:spAutoFit/>
          </a:bodyPr>
          <a:lstStyle/>
          <a:p>
            <a:r>
              <a:rPr lang="en-US" dirty="0"/>
              <a:t>Step </a:t>
            </a:r>
            <a:r>
              <a:rPr lang="en-US" dirty="0" err="1"/>
              <a:t>Motorlar</a:t>
            </a:r>
            <a:r>
              <a:rPr lang="en-US" dirty="0"/>
              <a:t> , </a:t>
            </a:r>
            <a:r>
              <a:rPr lang="en-US" dirty="0" err="1"/>
              <a:t>düşük</a:t>
            </a:r>
            <a:r>
              <a:rPr lang="en-US" dirty="0"/>
              <a:t> </a:t>
            </a:r>
            <a:r>
              <a:rPr lang="en-US" dirty="0" err="1"/>
              <a:t>hızlı</a:t>
            </a:r>
            <a:r>
              <a:rPr lang="en-US" dirty="0"/>
              <a:t>  net </a:t>
            </a:r>
            <a:r>
              <a:rPr lang="en-US" dirty="0" err="1"/>
              <a:t>karar</a:t>
            </a:r>
            <a:r>
              <a:rPr lang="en-US" dirty="0"/>
              <a:t> </a:t>
            </a:r>
            <a:r>
              <a:rPr lang="en-US" dirty="0" err="1"/>
              <a:t>alabilen</a:t>
            </a:r>
            <a:r>
              <a:rPr lang="en-US" dirty="0"/>
              <a:t> </a:t>
            </a:r>
            <a:r>
              <a:rPr lang="en-US" dirty="0" err="1"/>
              <a:t>ve</a:t>
            </a:r>
            <a:r>
              <a:rPr lang="en-US" dirty="0"/>
              <a:t> </a:t>
            </a:r>
            <a:r>
              <a:rPr lang="en-US" dirty="0" err="1"/>
              <a:t>belirli</a:t>
            </a:r>
            <a:r>
              <a:rPr lang="en-US" dirty="0"/>
              <a:t> </a:t>
            </a:r>
            <a:r>
              <a:rPr lang="en-US" dirty="0" err="1"/>
              <a:t>adımları</a:t>
            </a:r>
            <a:r>
              <a:rPr lang="en-US" dirty="0"/>
              <a:t> </a:t>
            </a:r>
            <a:r>
              <a:rPr lang="en-US" dirty="0" err="1"/>
              <a:t>alabilen</a:t>
            </a:r>
            <a:r>
              <a:rPr lang="en-US" dirty="0"/>
              <a:t> motor </a:t>
            </a:r>
            <a:r>
              <a:rPr lang="en-US" dirty="0" err="1"/>
              <a:t>çeşidi</a:t>
            </a:r>
            <a:r>
              <a:rPr lang="en-US" dirty="0"/>
              <a:t>. </a:t>
            </a:r>
            <a:r>
              <a:rPr lang="en-US" dirty="0" err="1"/>
              <a:t>Keskin</a:t>
            </a:r>
            <a:r>
              <a:rPr lang="en-US" dirty="0"/>
              <a:t> </a:t>
            </a:r>
            <a:r>
              <a:rPr lang="en-US" dirty="0" err="1"/>
              <a:t>dönüş</a:t>
            </a:r>
            <a:r>
              <a:rPr lang="en-US" dirty="0"/>
              <a:t> </a:t>
            </a:r>
            <a:r>
              <a:rPr lang="en-US" dirty="0" err="1"/>
              <a:t>yapabildikleri</a:t>
            </a:r>
            <a:r>
              <a:rPr lang="en-US" dirty="0"/>
              <a:t> </a:t>
            </a:r>
            <a:r>
              <a:rPr lang="en-US" dirty="0" err="1"/>
              <a:t>için</a:t>
            </a:r>
            <a:r>
              <a:rPr lang="en-US" dirty="0"/>
              <a:t> </a:t>
            </a:r>
            <a:r>
              <a:rPr lang="en-US" dirty="0" err="1"/>
              <a:t>yazıcıların</a:t>
            </a:r>
            <a:r>
              <a:rPr lang="en-US" dirty="0"/>
              <a:t> </a:t>
            </a:r>
            <a:r>
              <a:rPr lang="en-US" dirty="0" err="1"/>
              <a:t>içinde</a:t>
            </a:r>
            <a:r>
              <a:rPr lang="en-US" dirty="0"/>
              <a:t> , </a:t>
            </a:r>
            <a:r>
              <a:rPr lang="en-US" dirty="0" err="1"/>
              <a:t>güvenlik</a:t>
            </a:r>
            <a:r>
              <a:rPr lang="en-US" dirty="0"/>
              <a:t> </a:t>
            </a:r>
            <a:r>
              <a:rPr lang="en-US" dirty="0" err="1"/>
              <a:t>kameralarında</a:t>
            </a:r>
            <a:r>
              <a:rPr lang="en-US" dirty="0"/>
              <a:t> , </a:t>
            </a:r>
            <a:r>
              <a:rPr lang="en-US" dirty="0" err="1"/>
              <a:t>endüstriyel</a:t>
            </a:r>
            <a:r>
              <a:rPr lang="en-US" dirty="0"/>
              <a:t> </a:t>
            </a:r>
            <a:r>
              <a:rPr lang="en-US" dirty="0" err="1"/>
              <a:t>makinelerde</a:t>
            </a:r>
            <a:r>
              <a:rPr lang="en-US" dirty="0"/>
              <a:t> </a:t>
            </a:r>
            <a:r>
              <a:rPr lang="en-US" dirty="0" err="1"/>
              <a:t>kullanılabiliyorlar</a:t>
            </a:r>
            <a:r>
              <a:rPr lang="en-US" dirty="0"/>
              <a:t>.</a:t>
            </a:r>
          </a:p>
          <a:p>
            <a:endParaRPr lang="en-US" dirty="0"/>
          </a:p>
          <a:p>
            <a:r>
              <a:rPr lang="en-US" dirty="0" err="1"/>
              <a:t>Keskin</a:t>
            </a:r>
            <a:r>
              <a:rPr lang="en-US" dirty="0"/>
              <a:t> </a:t>
            </a:r>
            <a:r>
              <a:rPr lang="en-US" dirty="0" err="1"/>
              <a:t>kontrol</a:t>
            </a:r>
            <a:r>
              <a:rPr lang="en-US" dirty="0"/>
              <a:t> </a:t>
            </a:r>
            <a:r>
              <a:rPr lang="en-US" dirty="0" err="1"/>
              <a:t>edebilme,kolay</a:t>
            </a:r>
            <a:r>
              <a:rPr lang="en-US" dirty="0"/>
              <a:t> </a:t>
            </a:r>
            <a:r>
              <a:rPr lang="en-US" dirty="0" err="1"/>
              <a:t>kontrol</a:t>
            </a:r>
            <a:r>
              <a:rPr lang="en-US" dirty="0"/>
              <a:t> </a:t>
            </a:r>
            <a:r>
              <a:rPr lang="en-US" dirty="0" err="1"/>
              <a:t>edebilmek,belirlenen</a:t>
            </a:r>
            <a:r>
              <a:rPr lang="en-US" dirty="0"/>
              <a:t> </a:t>
            </a:r>
            <a:r>
              <a:rPr lang="en-US" dirty="0" err="1"/>
              <a:t>keskin</a:t>
            </a:r>
            <a:r>
              <a:rPr lang="en-US" dirty="0"/>
              <a:t> </a:t>
            </a:r>
            <a:r>
              <a:rPr lang="en-US" dirty="0" err="1"/>
              <a:t>hızlarda</a:t>
            </a:r>
            <a:r>
              <a:rPr lang="en-US" dirty="0"/>
              <a:t> </a:t>
            </a:r>
            <a:r>
              <a:rPr lang="en-US" dirty="0" err="1"/>
              <a:t>çalışabiliyorlar</a:t>
            </a:r>
            <a:endParaRPr lang="en-US" dirty="0"/>
          </a:p>
          <a:p>
            <a:endParaRPr lang="en-US" dirty="0"/>
          </a:p>
          <a:p>
            <a:r>
              <a:rPr lang="en-US" dirty="0" err="1"/>
              <a:t>Cihaz</a:t>
            </a:r>
            <a:r>
              <a:rPr lang="en-US" dirty="0"/>
              <a:t> </a:t>
            </a:r>
            <a:r>
              <a:rPr lang="en-US" dirty="0" err="1"/>
              <a:t>fiziksel</a:t>
            </a:r>
            <a:r>
              <a:rPr lang="en-US" dirty="0"/>
              <a:t> </a:t>
            </a:r>
            <a:r>
              <a:rPr lang="en-US" dirty="0" err="1"/>
              <a:t>olarak</a:t>
            </a:r>
            <a:r>
              <a:rPr lang="en-US" dirty="0"/>
              <a:t> </a:t>
            </a:r>
            <a:r>
              <a:rPr lang="en-US" dirty="0" err="1"/>
              <a:t>çok</a:t>
            </a:r>
            <a:r>
              <a:rPr lang="en-US" dirty="0"/>
              <a:t> </a:t>
            </a:r>
            <a:r>
              <a:rPr lang="en-US" dirty="0" err="1"/>
              <a:t>ses</a:t>
            </a:r>
            <a:r>
              <a:rPr lang="en-US" dirty="0"/>
              <a:t> </a:t>
            </a:r>
            <a:r>
              <a:rPr lang="en-US" dirty="0" err="1"/>
              <a:t>çıkarıyor</a:t>
            </a:r>
            <a:r>
              <a:rPr lang="en-US" dirty="0"/>
              <a:t> , </a:t>
            </a:r>
            <a:r>
              <a:rPr lang="en-US" dirty="0" err="1"/>
              <a:t>ses</a:t>
            </a:r>
            <a:r>
              <a:rPr lang="en-US" dirty="0"/>
              <a:t> </a:t>
            </a:r>
            <a:r>
              <a:rPr lang="en-US" dirty="0" err="1"/>
              <a:t>çıkarmaması</a:t>
            </a:r>
            <a:r>
              <a:rPr lang="en-US" dirty="0"/>
              <a:t> </a:t>
            </a:r>
            <a:r>
              <a:rPr lang="en-US" dirty="0" err="1"/>
              <a:t>gerekiyorsa</a:t>
            </a:r>
            <a:r>
              <a:rPr lang="en-US" dirty="0"/>
              <a:t> DC motor </a:t>
            </a:r>
            <a:r>
              <a:rPr lang="en-US" dirty="0" err="1"/>
              <a:t>kullanın</a:t>
            </a:r>
            <a:r>
              <a:rPr lang="en-US" dirty="0"/>
              <a:t>.</a:t>
            </a:r>
          </a:p>
          <a:p>
            <a:r>
              <a:rPr lang="en-US" dirty="0" err="1"/>
              <a:t>Yüksek</a:t>
            </a:r>
            <a:r>
              <a:rPr lang="en-US" dirty="0"/>
              <a:t> </a:t>
            </a:r>
            <a:r>
              <a:rPr lang="en-US" dirty="0" err="1"/>
              <a:t>torklarda</a:t>
            </a:r>
            <a:r>
              <a:rPr lang="en-US" dirty="0"/>
              <a:t> </a:t>
            </a:r>
            <a:r>
              <a:rPr lang="en-US" dirty="0" err="1"/>
              <a:t>düşük</a:t>
            </a:r>
            <a:r>
              <a:rPr lang="en-US" dirty="0"/>
              <a:t> </a:t>
            </a:r>
            <a:r>
              <a:rPr lang="en-US" dirty="0" err="1"/>
              <a:t>hız</a:t>
            </a:r>
            <a:r>
              <a:rPr lang="en-US" dirty="0"/>
              <a:t> </a:t>
            </a:r>
            <a:r>
              <a:rPr lang="en-US" dirty="0" err="1"/>
              <a:t>veriyorlar</a:t>
            </a:r>
            <a:r>
              <a:rPr lang="en-US" dirty="0"/>
              <a:t>. </a:t>
            </a:r>
            <a:r>
              <a:rPr lang="en-US" dirty="0" err="1"/>
              <a:t>Elektrik</a:t>
            </a:r>
            <a:r>
              <a:rPr lang="en-US" dirty="0"/>
              <a:t> </a:t>
            </a:r>
            <a:r>
              <a:rPr lang="en-US" dirty="0" err="1"/>
              <a:t>kullanımları</a:t>
            </a:r>
            <a:r>
              <a:rPr lang="en-US" dirty="0"/>
              <a:t> </a:t>
            </a:r>
            <a:r>
              <a:rPr lang="en-US" dirty="0" err="1"/>
              <a:t>yüksek</a:t>
            </a:r>
            <a:r>
              <a:rPr lang="en-US" dirty="0"/>
              <a:t> , </a:t>
            </a:r>
            <a:r>
              <a:rPr lang="en-US" dirty="0" err="1"/>
              <a:t>arada</a:t>
            </a:r>
            <a:r>
              <a:rPr lang="en-US" dirty="0"/>
              <a:t> </a:t>
            </a:r>
            <a:r>
              <a:rPr lang="en-US" dirty="0" err="1"/>
              <a:t>sırada</a:t>
            </a:r>
            <a:r>
              <a:rPr lang="en-US" dirty="0"/>
              <a:t> </a:t>
            </a:r>
            <a:r>
              <a:rPr lang="en-US" dirty="0" err="1"/>
              <a:t>adım</a:t>
            </a:r>
            <a:r>
              <a:rPr lang="en-US" dirty="0"/>
              <a:t> </a:t>
            </a:r>
            <a:r>
              <a:rPr lang="en-US" dirty="0" err="1"/>
              <a:t>atlayabilirler</a:t>
            </a:r>
            <a:r>
              <a:rPr lang="en-US" dirty="0"/>
              <a:t>.</a:t>
            </a:r>
          </a:p>
        </p:txBody>
      </p:sp>
      <p:pic>
        <p:nvPicPr>
          <p:cNvPr id="7" name="Picture 6">
            <a:extLst>
              <a:ext uri="{FF2B5EF4-FFF2-40B4-BE49-F238E27FC236}">
                <a16:creationId xmlns:a16="http://schemas.microsoft.com/office/drawing/2014/main" id="{0713C181-0BC4-4AAA-BB5C-9B782EA3FB05}"/>
              </a:ext>
            </a:extLst>
          </p:cNvPr>
          <p:cNvPicPr>
            <a:picLocks noChangeAspect="1"/>
          </p:cNvPicPr>
          <p:nvPr/>
        </p:nvPicPr>
        <p:blipFill>
          <a:blip r:embed="rId3"/>
          <a:stretch>
            <a:fillRect/>
          </a:stretch>
        </p:blipFill>
        <p:spPr>
          <a:xfrm>
            <a:off x="724460" y="1628775"/>
            <a:ext cx="1885950" cy="1885950"/>
          </a:xfrm>
          <a:prstGeom prst="rect">
            <a:avLst/>
          </a:prstGeom>
        </p:spPr>
      </p:pic>
    </p:spTree>
    <p:extLst>
      <p:ext uri="{BB962C8B-B14F-4D97-AF65-F5344CB8AC3E}">
        <p14:creationId xmlns:p14="http://schemas.microsoft.com/office/powerpoint/2010/main" val="837367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err="1"/>
              <a:t>Kanatçıkları</a:t>
            </a:r>
            <a:r>
              <a:rPr lang="en-US" sz="2300" dirty="0"/>
              <a:t> </a:t>
            </a:r>
            <a:r>
              <a:rPr lang="en-US" sz="2300" dirty="0" err="1"/>
              <a:t>oynatmak</a:t>
            </a:r>
            <a:r>
              <a:rPr lang="en-US" sz="2300" dirty="0"/>
              <a:t> </a:t>
            </a:r>
            <a:r>
              <a:rPr lang="en-US" sz="2300" dirty="0" err="1"/>
              <a:t>istiyorsak</a:t>
            </a:r>
            <a:r>
              <a:rPr lang="en-US" sz="2300" dirty="0"/>
              <a:t> : Servo </a:t>
            </a:r>
            <a:r>
              <a:rPr lang="en-US" sz="2300" dirty="0" err="1"/>
              <a:t>Motorlar</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TextBox 4">
            <a:extLst>
              <a:ext uri="{FF2B5EF4-FFF2-40B4-BE49-F238E27FC236}">
                <a16:creationId xmlns:a16="http://schemas.microsoft.com/office/drawing/2014/main" id="{9075E0E7-8360-4D15-A4CC-0D8E83D98D57}"/>
              </a:ext>
            </a:extLst>
          </p:cNvPr>
          <p:cNvSpPr txBox="1"/>
          <p:nvPr/>
        </p:nvSpPr>
        <p:spPr>
          <a:xfrm>
            <a:off x="4316506" y="1700403"/>
            <a:ext cx="4572000" cy="2246769"/>
          </a:xfrm>
          <a:prstGeom prst="rect">
            <a:avLst/>
          </a:prstGeom>
          <a:noFill/>
        </p:spPr>
        <p:txBody>
          <a:bodyPr wrap="square" rtlCol="0">
            <a:spAutoFit/>
          </a:bodyPr>
          <a:lstStyle/>
          <a:p>
            <a:r>
              <a:rPr lang="en-US" dirty="0"/>
              <a:t>Servo </a:t>
            </a:r>
            <a:r>
              <a:rPr lang="en-US" dirty="0" err="1"/>
              <a:t>motorlar</a:t>
            </a:r>
            <a:r>
              <a:rPr lang="en-US" dirty="0"/>
              <a:t>  </a:t>
            </a:r>
            <a:r>
              <a:rPr lang="en-US" dirty="0" err="1"/>
              <a:t>en</a:t>
            </a:r>
            <a:r>
              <a:rPr lang="en-US" dirty="0"/>
              <a:t> net </a:t>
            </a:r>
            <a:r>
              <a:rPr lang="en-US" dirty="0" err="1"/>
              <a:t>istenilen</a:t>
            </a:r>
            <a:r>
              <a:rPr lang="en-US" dirty="0"/>
              <a:t> </a:t>
            </a:r>
            <a:r>
              <a:rPr lang="en-US" dirty="0" err="1"/>
              <a:t>yere</a:t>
            </a:r>
            <a:r>
              <a:rPr lang="en-US" dirty="0"/>
              <a:t> </a:t>
            </a:r>
            <a:r>
              <a:rPr lang="en-US" dirty="0" err="1"/>
              <a:t>dönebilme</a:t>
            </a:r>
            <a:r>
              <a:rPr lang="en-US" dirty="0"/>
              <a:t> </a:t>
            </a:r>
            <a:r>
              <a:rPr lang="en-US" dirty="0" err="1"/>
              <a:t>kabiliyetine</a:t>
            </a:r>
            <a:r>
              <a:rPr lang="en-US" dirty="0"/>
              <a:t> </a:t>
            </a:r>
            <a:r>
              <a:rPr lang="en-US" dirty="0" err="1"/>
              <a:t>sahip</a:t>
            </a:r>
            <a:r>
              <a:rPr lang="en-US" dirty="0"/>
              <a:t> </a:t>
            </a:r>
            <a:r>
              <a:rPr lang="en-US" dirty="0" err="1"/>
              <a:t>olanı.İstenilen</a:t>
            </a:r>
            <a:r>
              <a:rPr lang="en-US" dirty="0"/>
              <a:t> </a:t>
            </a:r>
            <a:r>
              <a:rPr lang="en-US" dirty="0" err="1"/>
              <a:t>hız</a:t>
            </a:r>
            <a:r>
              <a:rPr lang="en-US" dirty="0"/>
              <a:t> </a:t>
            </a:r>
            <a:r>
              <a:rPr lang="en-US" dirty="0" err="1"/>
              <a:t>veya</a:t>
            </a:r>
            <a:r>
              <a:rPr lang="en-US" dirty="0"/>
              <a:t> </a:t>
            </a:r>
            <a:r>
              <a:rPr lang="en-US" dirty="0" err="1"/>
              <a:t>pozisyona</a:t>
            </a:r>
            <a:r>
              <a:rPr lang="en-US" dirty="0"/>
              <a:t> </a:t>
            </a:r>
            <a:r>
              <a:rPr lang="en-US" dirty="0" err="1"/>
              <a:t>göre</a:t>
            </a:r>
            <a:r>
              <a:rPr lang="en-US" dirty="0"/>
              <a:t> </a:t>
            </a:r>
            <a:r>
              <a:rPr lang="en-US" dirty="0" err="1"/>
              <a:t>ayarlanabiliyor</a:t>
            </a:r>
            <a:r>
              <a:rPr lang="en-US" dirty="0"/>
              <a:t>.</a:t>
            </a:r>
          </a:p>
          <a:p>
            <a:endParaRPr lang="en-US" dirty="0"/>
          </a:p>
          <a:p>
            <a:r>
              <a:rPr lang="en-US" dirty="0" err="1"/>
              <a:t>Çok</a:t>
            </a:r>
            <a:r>
              <a:rPr lang="en-US" dirty="0"/>
              <a:t> </a:t>
            </a:r>
            <a:r>
              <a:rPr lang="en-US" dirty="0" err="1"/>
              <a:t>ucuz</a:t>
            </a:r>
            <a:r>
              <a:rPr lang="en-US" dirty="0"/>
              <a:t> , </a:t>
            </a:r>
            <a:r>
              <a:rPr lang="en-US" dirty="0" err="1"/>
              <a:t>çok</a:t>
            </a:r>
            <a:r>
              <a:rPr lang="en-US" dirty="0"/>
              <a:t> </a:t>
            </a:r>
            <a:r>
              <a:rPr lang="en-US" dirty="0" err="1"/>
              <a:t>çeşidi</a:t>
            </a:r>
            <a:r>
              <a:rPr lang="en-US" dirty="0"/>
              <a:t> var </a:t>
            </a:r>
            <a:r>
              <a:rPr lang="en-US" dirty="0" err="1"/>
              <a:t>özelleştirilmiş</a:t>
            </a:r>
            <a:r>
              <a:rPr lang="en-US" dirty="0"/>
              <a:t> . </a:t>
            </a:r>
            <a:r>
              <a:rPr lang="en-US" dirty="0" err="1"/>
              <a:t>Hızlı</a:t>
            </a:r>
            <a:r>
              <a:rPr lang="en-US" dirty="0"/>
              <a:t> </a:t>
            </a:r>
            <a:r>
              <a:rPr lang="en-US" dirty="0" err="1"/>
              <a:t>dönüşlerde</a:t>
            </a:r>
            <a:r>
              <a:rPr lang="en-US" dirty="0"/>
              <a:t> </a:t>
            </a:r>
            <a:r>
              <a:rPr lang="en-US" dirty="0" err="1"/>
              <a:t>tork</a:t>
            </a:r>
            <a:r>
              <a:rPr lang="en-US" dirty="0"/>
              <a:t> </a:t>
            </a:r>
            <a:r>
              <a:rPr lang="en-US" dirty="0" err="1"/>
              <a:t>özellikleri</a:t>
            </a:r>
            <a:r>
              <a:rPr lang="en-US" dirty="0"/>
              <a:t> </a:t>
            </a:r>
            <a:r>
              <a:rPr lang="en-US" dirty="0" err="1"/>
              <a:t>kusursuz</a:t>
            </a:r>
            <a:r>
              <a:rPr lang="en-US" dirty="0"/>
              <a:t>.</a:t>
            </a:r>
          </a:p>
          <a:p>
            <a:endParaRPr lang="en-US" dirty="0"/>
          </a:p>
          <a:p>
            <a:r>
              <a:rPr lang="en-US" dirty="0" err="1"/>
              <a:t>Pozisyon</a:t>
            </a:r>
            <a:r>
              <a:rPr lang="en-US" dirty="0"/>
              <a:t> </a:t>
            </a:r>
            <a:r>
              <a:rPr lang="en-US" dirty="0" err="1"/>
              <a:t>olarak</a:t>
            </a:r>
            <a:r>
              <a:rPr lang="en-US" dirty="0"/>
              <a:t> </a:t>
            </a:r>
            <a:r>
              <a:rPr lang="en-US" dirty="0" err="1"/>
              <a:t>hareketleri</a:t>
            </a:r>
            <a:r>
              <a:rPr lang="en-US" dirty="0"/>
              <a:t> 180* </a:t>
            </a:r>
            <a:r>
              <a:rPr lang="en-US" dirty="0" err="1"/>
              <a:t>sınırlı</a:t>
            </a:r>
            <a:r>
              <a:rPr lang="en-US" dirty="0"/>
              <a:t>. </a:t>
            </a:r>
            <a:r>
              <a:rPr lang="en-US" dirty="0" err="1"/>
              <a:t>Ama</a:t>
            </a:r>
            <a:r>
              <a:rPr lang="en-US" dirty="0"/>
              <a:t> </a:t>
            </a:r>
            <a:r>
              <a:rPr lang="en-US" dirty="0" err="1"/>
              <a:t>bunu</a:t>
            </a:r>
            <a:r>
              <a:rPr lang="en-US" dirty="0"/>
              <a:t> </a:t>
            </a:r>
            <a:r>
              <a:rPr lang="en-US" dirty="0" err="1"/>
              <a:t>birden</a:t>
            </a:r>
            <a:r>
              <a:rPr lang="en-US" dirty="0"/>
              <a:t> </a:t>
            </a:r>
            <a:r>
              <a:rPr lang="en-US" dirty="0" err="1"/>
              <a:t>çok</a:t>
            </a:r>
            <a:r>
              <a:rPr lang="en-US" dirty="0"/>
              <a:t> </a:t>
            </a:r>
            <a:r>
              <a:rPr lang="en-US" dirty="0" err="1"/>
              <a:t>birlikte</a:t>
            </a:r>
            <a:r>
              <a:rPr lang="en-US" dirty="0"/>
              <a:t> </a:t>
            </a:r>
            <a:r>
              <a:rPr lang="en-US" dirty="0" err="1"/>
              <a:t>kullanarak</a:t>
            </a:r>
            <a:r>
              <a:rPr lang="en-US" dirty="0"/>
              <a:t> </a:t>
            </a:r>
            <a:r>
              <a:rPr lang="en-US" dirty="0" err="1"/>
              <a:t>çözebilirsiniz</a:t>
            </a:r>
            <a:r>
              <a:rPr lang="en-US" dirty="0"/>
              <a:t>. </a:t>
            </a:r>
            <a:r>
              <a:rPr lang="en-US" dirty="0" err="1"/>
              <a:t>Arada</a:t>
            </a:r>
            <a:r>
              <a:rPr lang="en-US" dirty="0"/>
              <a:t> </a:t>
            </a:r>
            <a:r>
              <a:rPr lang="en-US" dirty="0" err="1"/>
              <a:t>sırada</a:t>
            </a:r>
            <a:r>
              <a:rPr lang="en-US" dirty="0"/>
              <a:t> </a:t>
            </a:r>
            <a:r>
              <a:rPr lang="en-US" dirty="0" err="1"/>
              <a:t>takılma</a:t>
            </a:r>
            <a:r>
              <a:rPr lang="en-US" dirty="0"/>
              <a:t> </a:t>
            </a:r>
            <a:r>
              <a:rPr lang="en-US" dirty="0" err="1"/>
              <a:t>yapabiliyor</a:t>
            </a:r>
            <a:r>
              <a:rPr lang="en-US" dirty="0"/>
              <a:t>.</a:t>
            </a:r>
          </a:p>
        </p:txBody>
      </p:sp>
      <p:pic>
        <p:nvPicPr>
          <p:cNvPr id="3" name="Picture 2">
            <a:extLst>
              <a:ext uri="{FF2B5EF4-FFF2-40B4-BE49-F238E27FC236}">
                <a16:creationId xmlns:a16="http://schemas.microsoft.com/office/drawing/2014/main" id="{4BA61EE4-E609-4E11-B2A2-3429F31C2644}"/>
              </a:ext>
            </a:extLst>
          </p:cNvPr>
          <p:cNvPicPr>
            <a:picLocks noChangeAspect="1"/>
          </p:cNvPicPr>
          <p:nvPr/>
        </p:nvPicPr>
        <p:blipFill>
          <a:blip r:embed="rId3"/>
          <a:stretch>
            <a:fillRect/>
          </a:stretch>
        </p:blipFill>
        <p:spPr>
          <a:xfrm>
            <a:off x="255494" y="1946803"/>
            <a:ext cx="3200400" cy="2400300"/>
          </a:xfrm>
          <a:prstGeom prst="rect">
            <a:avLst/>
          </a:prstGeom>
        </p:spPr>
      </p:pic>
    </p:spTree>
    <p:extLst>
      <p:ext uri="{BB962C8B-B14F-4D97-AF65-F5344CB8AC3E}">
        <p14:creationId xmlns:p14="http://schemas.microsoft.com/office/powerpoint/2010/main" val="2813118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866625" cy="1057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300" dirty="0" err="1"/>
              <a:t>Ve</a:t>
            </a:r>
            <a:r>
              <a:rPr lang="en-US" sz="2300" dirty="0"/>
              <a:t> </a:t>
            </a:r>
            <a:r>
              <a:rPr lang="en-US" sz="2300" dirty="0" err="1"/>
              <a:t>tabiki</a:t>
            </a:r>
            <a:r>
              <a:rPr lang="en-US" sz="2300" dirty="0"/>
              <a:t> </a:t>
            </a:r>
            <a:r>
              <a:rPr lang="en-US" sz="2300" dirty="0" err="1"/>
              <a:t>bir</a:t>
            </a:r>
            <a:r>
              <a:rPr lang="en-US" sz="2300" dirty="0"/>
              <a:t> </a:t>
            </a:r>
            <a:r>
              <a:rPr lang="en-US" sz="2300" dirty="0" err="1"/>
              <a:t>mikrodenetleyici</a:t>
            </a:r>
            <a:r>
              <a:rPr lang="en-US" sz="2300" dirty="0"/>
              <a:t> / </a:t>
            </a:r>
            <a:r>
              <a:rPr lang="en-US" sz="2300" dirty="0" err="1"/>
              <a:t>işlemci</a:t>
            </a:r>
            <a:endParaRPr sz="2300" dirty="0"/>
          </a:p>
        </p:txBody>
      </p:sp>
      <p:sp>
        <p:nvSpPr>
          <p:cNvPr id="184" name="Google Shape;184;p32"/>
          <p:cNvSpPr txBox="1">
            <a:spLocks noGrp="1"/>
          </p:cNvSpPr>
          <p:nvPr>
            <p:ph type="subTitle" idx="1"/>
          </p:nvPr>
        </p:nvSpPr>
        <p:spPr>
          <a:xfrm>
            <a:off x="2164097" y="642930"/>
            <a:ext cx="5648903" cy="1644191"/>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dirty="0"/>
              <a:t> </a:t>
            </a:r>
          </a:p>
          <a:p>
            <a:pPr algn="just">
              <a:buClr>
                <a:schemeClr val="accent1"/>
              </a:buClr>
              <a:buFontTx/>
              <a:buChar char="-"/>
            </a:pPr>
            <a:endParaRPr lang="en-US" dirty="0"/>
          </a:p>
          <a:p>
            <a:pPr algn="just">
              <a:buClr>
                <a:schemeClr val="accent1"/>
              </a:buClr>
              <a:buFontTx/>
              <a:buChar char="-"/>
            </a:pP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5" name="TextBox 4">
            <a:extLst>
              <a:ext uri="{FF2B5EF4-FFF2-40B4-BE49-F238E27FC236}">
                <a16:creationId xmlns:a16="http://schemas.microsoft.com/office/drawing/2014/main" id="{9075E0E7-8360-4D15-A4CC-0D8E83D98D57}"/>
              </a:ext>
            </a:extLst>
          </p:cNvPr>
          <p:cNvSpPr txBox="1"/>
          <p:nvPr/>
        </p:nvSpPr>
        <p:spPr>
          <a:xfrm>
            <a:off x="1129553" y="1700403"/>
            <a:ext cx="7758953" cy="954107"/>
          </a:xfrm>
          <a:prstGeom prst="rect">
            <a:avLst/>
          </a:prstGeom>
          <a:noFill/>
        </p:spPr>
        <p:txBody>
          <a:bodyPr wrap="square" rtlCol="0">
            <a:spAutoFit/>
          </a:bodyPr>
          <a:lstStyle/>
          <a:p>
            <a:r>
              <a:rPr lang="en-US" dirty="0" err="1"/>
              <a:t>Tüm</a:t>
            </a:r>
            <a:r>
              <a:rPr lang="en-US" dirty="0"/>
              <a:t> </a:t>
            </a:r>
            <a:r>
              <a:rPr lang="en-US" dirty="0" err="1"/>
              <a:t>bu</a:t>
            </a:r>
            <a:r>
              <a:rPr lang="en-US" dirty="0"/>
              <a:t> </a:t>
            </a:r>
            <a:r>
              <a:rPr lang="en-US" dirty="0" err="1"/>
              <a:t>sensörlerin</a:t>
            </a:r>
            <a:r>
              <a:rPr lang="en-US" dirty="0"/>
              <a:t> </a:t>
            </a:r>
            <a:r>
              <a:rPr lang="en-US" dirty="0" err="1"/>
              <a:t>durumlarını</a:t>
            </a:r>
            <a:r>
              <a:rPr lang="en-US" dirty="0"/>
              <a:t> </a:t>
            </a:r>
            <a:r>
              <a:rPr lang="en-US" dirty="0" err="1"/>
              <a:t>kontrol</a:t>
            </a:r>
            <a:r>
              <a:rPr lang="en-US" dirty="0"/>
              <a:t> </a:t>
            </a:r>
            <a:r>
              <a:rPr lang="en-US" dirty="0" err="1"/>
              <a:t>edicek</a:t>
            </a:r>
            <a:r>
              <a:rPr lang="en-US" dirty="0"/>
              <a:t> </a:t>
            </a:r>
            <a:r>
              <a:rPr lang="en-US" dirty="0" err="1"/>
              <a:t>ve</a:t>
            </a:r>
            <a:r>
              <a:rPr lang="en-US" dirty="0"/>
              <a:t> </a:t>
            </a:r>
            <a:r>
              <a:rPr lang="en-US" dirty="0" err="1"/>
              <a:t>uçuşun</a:t>
            </a:r>
            <a:r>
              <a:rPr lang="en-US" dirty="0"/>
              <a:t> </a:t>
            </a:r>
            <a:r>
              <a:rPr lang="en-US" dirty="0" err="1"/>
              <a:t>dinamiklerini</a:t>
            </a:r>
            <a:r>
              <a:rPr lang="en-US" dirty="0"/>
              <a:t> </a:t>
            </a:r>
            <a:r>
              <a:rPr lang="en-US" dirty="0" err="1"/>
              <a:t>ayarlayacak</a:t>
            </a:r>
            <a:r>
              <a:rPr lang="en-US" dirty="0"/>
              <a:t>, </a:t>
            </a:r>
            <a:r>
              <a:rPr lang="en-US" dirty="0" err="1"/>
              <a:t>motorlara</a:t>
            </a:r>
            <a:r>
              <a:rPr lang="en-US" dirty="0"/>
              <a:t> </a:t>
            </a:r>
            <a:r>
              <a:rPr lang="en-US" dirty="0" err="1"/>
              <a:t>komutları</a:t>
            </a:r>
            <a:r>
              <a:rPr lang="en-US" dirty="0"/>
              <a:t> </a:t>
            </a:r>
            <a:r>
              <a:rPr lang="en-US" dirty="0" err="1"/>
              <a:t>vericek</a:t>
            </a:r>
            <a:r>
              <a:rPr lang="en-US" dirty="0"/>
              <a:t> </a:t>
            </a:r>
            <a:r>
              <a:rPr lang="en-US" dirty="0" err="1"/>
              <a:t>ve</a:t>
            </a:r>
            <a:r>
              <a:rPr lang="en-US" dirty="0"/>
              <a:t> </a:t>
            </a:r>
            <a:r>
              <a:rPr lang="en-US" dirty="0" err="1"/>
              <a:t>gerektiğinide</a:t>
            </a:r>
            <a:r>
              <a:rPr lang="en-US" dirty="0"/>
              <a:t> </a:t>
            </a:r>
            <a:r>
              <a:rPr lang="en-US" dirty="0" err="1"/>
              <a:t>paraşütü</a:t>
            </a:r>
            <a:r>
              <a:rPr lang="en-US" dirty="0"/>
              <a:t> </a:t>
            </a:r>
            <a:r>
              <a:rPr lang="en-US" dirty="0" err="1"/>
              <a:t>açacak</a:t>
            </a:r>
            <a:r>
              <a:rPr lang="en-US" dirty="0"/>
              <a:t> </a:t>
            </a:r>
            <a:r>
              <a:rPr lang="en-US" dirty="0" err="1"/>
              <a:t>olan</a:t>
            </a:r>
            <a:r>
              <a:rPr lang="en-US" dirty="0"/>
              <a:t> </a:t>
            </a:r>
            <a:r>
              <a:rPr lang="en-US" dirty="0" err="1"/>
              <a:t>bir</a:t>
            </a:r>
            <a:r>
              <a:rPr lang="en-US" dirty="0"/>
              <a:t> </a:t>
            </a:r>
            <a:r>
              <a:rPr lang="en-US" dirty="0" err="1"/>
              <a:t>mikroişlemci</a:t>
            </a:r>
            <a:r>
              <a:rPr lang="en-US" dirty="0"/>
              <a:t> </a:t>
            </a:r>
            <a:r>
              <a:rPr lang="en-US" dirty="0" err="1"/>
              <a:t>veya</a:t>
            </a:r>
            <a:r>
              <a:rPr lang="en-US" dirty="0"/>
              <a:t> </a:t>
            </a:r>
            <a:r>
              <a:rPr lang="en-US" dirty="0" err="1"/>
              <a:t>denetleyici</a:t>
            </a:r>
            <a:r>
              <a:rPr lang="en-US" dirty="0"/>
              <a:t> </a:t>
            </a:r>
            <a:r>
              <a:rPr lang="en-US" dirty="0" err="1"/>
              <a:t>gerekiyor</a:t>
            </a:r>
            <a:r>
              <a:rPr lang="en-US" dirty="0"/>
              <a:t>.</a:t>
            </a:r>
          </a:p>
          <a:p>
            <a:r>
              <a:rPr lang="en-US" dirty="0"/>
              <a:t>Bunun </a:t>
            </a:r>
            <a:r>
              <a:rPr lang="en-US" dirty="0" err="1"/>
              <a:t>üzerinde</a:t>
            </a:r>
            <a:r>
              <a:rPr lang="en-US" dirty="0"/>
              <a:t> </a:t>
            </a:r>
            <a:r>
              <a:rPr lang="en-US" dirty="0" err="1"/>
              <a:t>konuştuğumuz</a:t>
            </a:r>
            <a:r>
              <a:rPr lang="en-US" dirty="0"/>
              <a:t> </a:t>
            </a:r>
            <a:r>
              <a:rPr lang="en-US" dirty="0" err="1"/>
              <a:t>için</a:t>
            </a:r>
            <a:r>
              <a:rPr lang="en-US" dirty="0"/>
              <a:t> </a:t>
            </a:r>
            <a:r>
              <a:rPr lang="en-US" dirty="0" err="1"/>
              <a:t>atlıyorum</a:t>
            </a:r>
            <a:endParaRPr lang="en-US" dirty="0"/>
          </a:p>
        </p:txBody>
      </p:sp>
    </p:spTree>
    <p:extLst>
      <p:ext uri="{BB962C8B-B14F-4D97-AF65-F5344CB8AC3E}">
        <p14:creationId xmlns:p14="http://schemas.microsoft.com/office/powerpoint/2010/main" val="26295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dk1"/>
                </a:solidFill>
              </a:rPr>
              <a:t>Hatırlayalım</a:t>
            </a:r>
            <a:endParaRPr lang="en-US" dirty="0">
              <a:solidFill>
                <a:schemeClr val="dk1"/>
              </a:solidFill>
            </a:endParaRPr>
          </a:p>
          <a:p>
            <a:pPr marL="0" indent="0">
              <a:buNone/>
            </a:pP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Kullanıcıdan</a:t>
            </a:r>
            <a:r>
              <a:rPr lang="en-US" dirty="0">
                <a:solidFill>
                  <a:srgbClr val="444444"/>
                </a:solidFill>
                <a:latin typeface="Roboto Condensed Light" panose="020B0604020202020204" charset="0"/>
                <a:ea typeface="Roboto Condensed Light" panose="020B0604020202020204" charset="0"/>
              </a:rPr>
              <a:t> input(</a:t>
            </a:r>
            <a:r>
              <a:rPr lang="en-US" dirty="0" err="1">
                <a:solidFill>
                  <a:srgbClr val="444444"/>
                </a:solidFill>
                <a:latin typeface="Roboto Condensed Light" panose="020B0604020202020204" charset="0"/>
                <a:ea typeface="Roboto Condensed Light" panose="020B0604020202020204" charset="0"/>
              </a:rPr>
              <a:t>girdi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alan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bilgisayarın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hareketler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oynadığı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komut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ekranından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görülebilen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tasarlayın</a:t>
            </a:r>
            <a:r>
              <a:rPr lang="en-US" dirty="0">
                <a:solidFill>
                  <a:srgbClr val="444444"/>
                </a:solidFill>
                <a:latin typeface="Roboto Condensed Light" panose="020B0604020202020204" charset="0"/>
                <a:ea typeface="Roboto Condensed Light" panose="020B0604020202020204" charset="0"/>
              </a:rPr>
              <a:t>. Bu </a:t>
            </a:r>
            <a:r>
              <a:rPr lang="en-US" dirty="0" err="1">
                <a:solidFill>
                  <a:srgbClr val="444444"/>
                </a:solidFill>
                <a:latin typeface="Roboto Condensed Light" panose="020B0604020202020204" charset="0"/>
                <a:ea typeface="Roboto Condensed Light" panose="020B0604020202020204" charset="0"/>
              </a:rPr>
              <a:t>sayede</a:t>
            </a:r>
            <a:r>
              <a:rPr lang="en-US" dirty="0">
                <a:solidFill>
                  <a:srgbClr val="444444"/>
                </a:solidFill>
                <a:latin typeface="Roboto Condensed Light" panose="020B0604020202020204" charset="0"/>
                <a:ea typeface="Roboto Condensed Light" panose="020B0604020202020204" charset="0"/>
              </a:rPr>
              <a:t> if else </a:t>
            </a:r>
            <a:r>
              <a:rPr lang="en-US" dirty="0" err="1">
                <a:solidFill>
                  <a:srgbClr val="444444"/>
                </a:solidFill>
                <a:latin typeface="Roboto Condensed Light" panose="020B0604020202020204" charset="0"/>
                <a:ea typeface="Roboto Condensed Light" panose="020B0604020202020204" charset="0"/>
              </a:rPr>
              <a:t>yapılarını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daha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iyi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anlayacak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loop(</a:t>
            </a:r>
            <a:r>
              <a:rPr lang="en-US" dirty="0" err="1">
                <a:solidFill>
                  <a:srgbClr val="444444"/>
                </a:solidFill>
                <a:latin typeface="Roboto Condensed Light" panose="020B0604020202020204" charset="0"/>
                <a:ea typeface="Roboto Condensed Light" panose="020B0604020202020204" charset="0"/>
              </a:rPr>
              <a:t>döngü</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mekanizmasını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kavrayacaksınız</a:t>
            </a:r>
            <a:r>
              <a:rPr lang="en-US" dirty="0">
                <a:solidFill>
                  <a:srgbClr val="444444"/>
                </a:solidFill>
                <a:latin typeface="Open Sans"/>
              </a:rPr>
              <a:t>.</a:t>
            </a:r>
          </a:p>
          <a:p>
            <a:pPr marL="0" indent="0">
              <a:buNone/>
            </a:pP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Öğrendiklerimiz</a:t>
            </a:r>
            <a:r>
              <a:rPr lang="en-US" dirty="0">
                <a:solidFill>
                  <a:srgbClr val="444444"/>
                </a:solidFill>
                <a:latin typeface="Roboto Condensed Light" panose="020B0604020202020204" charset="0"/>
                <a:ea typeface="Roboto Condensed Light" panose="020B0604020202020204" charset="0"/>
              </a:rPr>
              <a:t> </a:t>
            </a:r>
          </a:p>
          <a:p>
            <a:pPr marL="0" indent="0">
              <a:buNone/>
            </a:pPr>
            <a:r>
              <a:rPr lang="en-US" dirty="0">
                <a:solidFill>
                  <a:srgbClr val="444444"/>
                </a:solidFill>
                <a:latin typeface="Roboto Condensed Light" panose="020B0604020202020204" charset="0"/>
                <a:ea typeface="Roboto Condensed Light" panose="020B0604020202020204" charset="0"/>
              </a:rPr>
              <a:t>     if/else/else if </a:t>
            </a:r>
            <a:r>
              <a:rPr lang="en-US" dirty="0" err="1">
                <a:solidFill>
                  <a:srgbClr val="444444"/>
                </a:solidFill>
                <a:latin typeface="Roboto Condensed Light" panose="020B0604020202020204" charset="0"/>
                <a:ea typeface="Roboto Condensed Light" panose="020B0604020202020204" charset="0"/>
              </a:rPr>
              <a:t>yapısı</a:t>
            </a:r>
            <a:r>
              <a:rPr lang="en-US" dirty="0">
                <a:solidFill>
                  <a:srgbClr val="444444"/>
                </a:solidFill>
                <a:latin typeface="Roboto Condensed Light" panose="020B0604020202020204" charset="0"/>
                <a:ea typeface="Roboto Condensed Light" panose="020B0604020202020204" charset="0"/>
              </a:rPr>
              <a:t>. </a:t>
            </a:r>
          </a:p>
          <a:p>
            <a:pPr marL="0" indent="0">
              <a:buNone/>
            </a:pPr>
            <a:r>
              <a:rPr lang="en-US" dirty="0">
                <a:solidFill>
                  <a:srgbClr val="444444"/>
                </a:solidFill>
                <a:latin typeface="Roboto Condensed Light" panose="020B0604020202020204" charset="0"/>
                <a:ea typeface="Roboto Condensed Light" panose="020B0604020202020204" charset="0"/>
              </a:rPr>
              <a:t>     loop </a:t>
            </a:r>
            <a:r>
              <a:rPr lang="en-US" dirty="0" err="1">
                <a:solidFill>
                  <a:srgbClr val="444444"/>
                </a:solidFill>
                <a:latin typeface="Roboto Condensed Light" panose="020B0604020202020204" charset="0"/>
                <a:ea typeface="Roboto Condensed Light" panose="020B0604020202020204" charset="0"/>
              </a:rPr>
              <a:t>yapısı</a:t>
            </a:r>
            <a:r>
              <a:rPr lang="en-US" dirty="0">
                <a:solidFill>
                  <a:srgbClr val="444444"/>
                </a:solidFill>
                <a:latin typeface="Roboto Condensed Light" panose="020B0604020202020204" charset="0"/>
                <a:ea typeface="Roboto Condensed Light" panose="020B0604020202020204" charset="0"/>
              </a:rPr>
              <a:t>(while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for </a:t>
            </a:r>
            <a:r>
              <a:rPr lang="en-US" dirty="0" err="1">
                <a:solidFill>
                  <a:srgbClr val="444444"/>
                </a:solidFill>
                <a:latin typeface="Roboto Condensed Light" panose="020B0604020202020204" charset="0"/>
                <a:ea typeface="Roboto Condensed Light" panose="020B0604020202020204" charset="0"/>
              </a:rPr>
              <a:t>döngüleri</a:t>
            </a:r>
            <a:r>
              <a:rPr lang="en-US" dirty="0">
                <a:solidFill>
                  <a:srgbClr val="444444"/>
                </a:solidFill>
                <a:latin typeface="Roboto Condensed Light" panose="020B0604020202020204" charset="0"/>
                <a:ea typeface="Roboto Condensed Light" panose="020B0604020202020204" charset="0"/>
              </a:rPr>
              <a:t>)</a:t>
            </a:r>
          </a:p>
          <a:p>
            <a:pPr marL="0" indent="0">
              <a:buNone/>
            </a:pPr>
            <a:r>
              <a:rPr lang="en-US" dirty="0" err="1">
                <a:solidFill>
                  <a:srgbClr val="444444"/>
                </a:solidFill>
                <a:latin typeface="Roboto Condensed Light" panose="020B0604020202020204" charset="0"/>
                <a:ea typeface="Roboto Condensed Light" panose="020B0604020202020204" charset="0"/>
              </a:rPr>
              <a:t>Gördüklerimiz</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    input </a:t>
            </a:r>
            <a:r>
              <a:rPr lang="en-US" dirty="0" err="1">
                <a:solidFill>
                  <a:srgbClr val="444444"/>
                </a:solidFill>
                <a:latin typeface="Roboto Condensed Light" panose="020B0604020202020204" charset="0"/>
                <a:ea typeface="Roboto Condensed Light" panose="020B0604020202020204" charset="0"/>
              </a:rPr>
              <a:t>yapısı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hafta</a:t>
            </a:r>
            <a:r>
              <a:rPr lang="en-US" dirty="0">
                <a:solidFill>
                  <a:srgbClr val="444444"/>
                </a:solidFill>
                <a:latin typeface="Roboto Condensed Light" panose="020B0604020202020204" charset="0"/>
                <a:ea typeface="Roboto Condensed Light" panose="020B0604020202020204" charset="0"/>
              </a:rPr>
              <a:t> 1 </a:t>
            </a:r>
            <a:r>
              <a:rPr lang="en-US" dirty="0" err="1">
                <a:solidFill>
                  <a:srgbClr val="444444"/>
                </a:solidFill>
                <a:latin typeface="Roboto Condensed Light" panose="020B0604020202020204" charset="0"/>
                <a:ea typeface="Roboto Condensed Light" panose="020B0604020202020204" charset="0"/>
              </a:rPr>
              <a:t>slaytlarında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mevcut</a:t>
            </a:r>
            <a:r>
              <a:rPr lang="en-US" dirty="0">
                <a:solidFill>
                  <a:srgbClr val="444444"/>
                </a:solidFill>
                <a:latin typeface="Roboto Condensed Light" panose="020B0604020202020204" charset="0"/>
                <a:ea typeface="Roboto Condensed Light" panose="020B0604020202020204" charset="0"/>
              </a:rPr>
              <a:t>)</a:t>
            </a:r>
          </a:p>
          <a:p>
            <a:pPr marL="0" indent="0">
              <a:buNone/>
            </a:pPr>
            <a:r>
              <a:rPr lang="en-US" dirty="0" err="1">
                <a:solidFill>
                  <a:srgbClr val="444444"/>
                </a:solidFill>
                <a:latin typeface="Roboto Condensed Light" panose="020B0604020202020204" charset="0"/>
                <a:ea typeface="Roboto Condensed Light" panose="020B0604020202020204" charset="0"/>
              </a:rPr>
              <a:t>Nasıl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yapılacaklar</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harf</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üretmek</a:t>
            </a:r>
            <a:r>
              <a:rPr lang="en-US" dirty="0">
                <a:solidFill>
                  <a:srgbClr val="444444"/>
                </a:solidFill>
                <a:latin typeface="Roboto Condensed Light" panose="020B0604020202020204" charset="0"/>
                <a:ea typeface="Roboto Condensed Light" panose="020B0604020202020204" charset="0"/>
              </a:rPr>
              <a:t>(</a:t>
            </a:r>
            <a:r>
              <a:rPr lang="en-US" dirty="0" err="1">
                <a:solidFill>
                  <a:srgbClr val="444444"/>
                </a:solidFill>
                <a:latin typeface="Roboto Condensed Light" panose="020B0604020202020204" charset="0"/>
                <a:ea typeface="Roboto Condensed Light" panose="020B0604020202020204" charset="0"/>
              </a:rPr>
              <a:t>ödevin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asıl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kısmı</a:t>
            </a:r>
            <a:r>
              <a:rPr lang="en-US" dirty="0">
                <a:solidFill>
                  <a:srgbClr val="444444"/>
                </a:solidFill>
                <a:latin typeface="Roboto Condensed Light" panose="020B0604020202020204" charset="0"/>
                <a:ea typeface="Roboto Condensed Light" panose="020B0604020202020204" charset="0"/>
              </a:rPr>
              <a:t>)</a:t>
            </a:r>
          </a:p>
          <a:p>
            <a:pPr marL="0" indent="0">
              <a:buNone/>
            </a:pPr>
            <a:endParaRPr lang="en-US" dirty="0">
              <a:solidFill>
                <a:srgbClr val="444444"/>
              </a:solidFill>
              <a:latin typeface="Roboto Condensed Light" panose="020B0604020202020204" charset="0"/>
              <a:ea typeface="Roboto Condensed Light" panose="020B0604020202020204" charset="0"/>
            </a:endParaRPr>
          </a:p>
          <a:p>
            <a:pPr marL="0" indent="0">
              <a:buNone/>
            </a:pPr>
            <a:endParaRPr lang="en-US" dirty="0">
              <a:solidFill>
                <a:srgbClr val="444444"/>
              </a:solidFill>
              <a:latin typeface="Open Sans"/>
            </a:endParaRPr>
          </a:p>
          <a:p>
            <a:pPr marL="0" indent="0">
              <a:buNone/>
            </a:pPr>
            <a:endParaRPr lang="en-US" dirty="0">
              <a:solidFill>
                <a:srgbClr val="444444"/>
              </a:solidFill>
              <a:latin typeface="Open Sans"/>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pic>
        <p:nvPicPr>
          <p:cNvPr id="1026" name="Picture 2" descr="Image result for taş kağıt makas gif">
            <a:extLst>
              <a:ext uri="{FF2B5EF4-FFF2-40B4-BE49-F238E27FC236}">
                <a16:creationId xmlns:a16="http://schemas.microsoft.com/office/drawing/2014/main" id="{E92ABE1E-F3EE-45CD-A936-1A9ABC52F02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8224" y="2517962"/>
            <a:ext cx="3810000" cy="2200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t>Basit</a:t>
            </a:r>
            <a:r>
              <a:rPr lang="en-US" dirty="0"/>
              <a:t> </a:t>
            </a:r>
            <a:r>
              <a:rPr lang="en-US" dirty="0" err="1"/>
              <a:t>bir</a:t>
            </a:r>
            <a:r>
              <a:rPr lang="en-US" dirty="0"/>
              <a:t> </a:t>
            </a:r>
            <a:r>
              <a:rPr lang="en-US" dirty="0" err="1"/>
              <a:t>Roket</a:t>
            </a:r>
            <a:r>
              <a:rPr lang="en-US" dirty="0"/>
              <a:t> </a:t>
            </a:r>
            <a:r>
              <a:rPr lang="en-US" dirty="0" err="1"/>
              <a:t>Kontrol</a:t>
            </a:r>
            <a:r>
              <a:rPr lang="en-US" dirty="0"/>
              <a:t> </a:t>
            </a:r>
            <a:r>
              <a:rPr lang="en-US" dirty="0" err="1"/>
              <a:t>Yazılımını</a:t>
            </a:r>
            <a:r>
              <a:rPr lang="en-US" dirty="0"/>
              <a:t> </a:t>
            </a:r>
            <a:r>
              <a:rPr lang="en-US" dirty="0" err="1"/>
              <a:t>İnceliyoruz</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n-US" dirty="0"/>
              <a:t>(Ten) Ground Control (Nine) to Major Tom (Eight, seven)</a:t>
            </a:r>
            <a:br>
              <a:rPr lang="en-US" dirty="0"/>
            </a:br>
            <a:r>
              <a:rPr lang="en-US" dirty="0"/>
              <a:t>(Six) Commencing (Five) countdown, engines on</a:t>
            </a:r>
            <a:br>
              <a:rPr lang="en-US" dirty="0"/>
            </a:br>
            <a:r>
              <a:rPr lang="en-US" dirty="0"/>
              <a:t>(Four, three, two)</a:t>
            </a:r>
          </a:p>
          <a:p>
            <a:pPr marL="0" lvl="0" indent="0"/>
            <a:r>
              <a:rPr lang="en-US" dirty="0"/>
              <a:t>Check ignition (one) and may God’s love(Lift off) be with you </a:t>
            </a:r>
            <a:endParaRPr dirty="0"/>
          </a:p>
        </p:txBody>
      </p:sp>
      <p:pic>
        <p:nvPicPr>
          <p:cNvPr id="3" name="Picture 2">
            <a:extLst>
              <a:ext uri="{FF2B5EF4-FFF2-40B4-BE49-F238E27FC236}">
                <a16:creationId xmlns:a16="http://schemas.microsoft.com/office/drawing/2014/main" id="{2AC9A8BA-6182-409C-A4B9-A6169FD7058D}"/>
              </a:ext>
            </a:extLst>
          </p:cNvPr>
          <p:cNvPicPr>
            <a:picLocks noChangeAspect="1"/>
          </p:cNvPicPr>
          <p:nvPr/>
        </p:nvPicPr>
        <p:blipFill>
          <a:blip r:embed="rId3"/>
          <a:stretch>
            <a:fillRect/>
          </a:stretch>
        </p:blipFill>
        <p:spPr>
          <a:xfrm>
            <a:off x="-21922" y="208430"/>
            <a:ext cx="2663904" cy="3771900"/>
          </a:xfrm>
          <a:prstGeom prst="rect">
            <a:avLst/>
          </a:prstGeom>
        </p:spPr>
      </p:pic>
    </p:spTree>
    <p:extLst>
      <p:ext uri="{BB962C8B-B14F-4D97-AF65-F5344CB8AC3E}">
        <p14:creationId xmlns:p14="http://schemas.microsoft.com/office/powerpoint/2010/main" val="1541097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62556" y="717538"/>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a:t>
            </a:r>
            <a:r>
              <a:rPr lang="en-US" sz="2500" dirty="0"/>
              <a:t> </a:t>
            </a:r>
            <a:r>
              <a:rPr lang="en-US" sz="2500" dirty="0" err="1"/>
              <a:t>Algoritmasında</a:t>
            </a:r>
            <a:r>
              <a:rPr lang="en-US" sz="2500" dirty="0"/>
              <a:t> </a:t>
            </a:r>
            <a:r>
              <a:rPr lang="en-US" sz="2500" dirty="0" err="1"/>
              <a:t>olması</a:t>
            </a:r>
            <a:r>
              <a:rPr lang="en-US" sz="2500" dirty="0"/>
              <a:t> </a:t>
            </a:r>
            <a:r>
              <a:rPr lang="en-US" sz="2500" dirty="0" err="1"/>
              <a:t>gerekenler</a:t>
            </a:r>
            <a:endParaRPr sz="2500" dirty="0"/>
          </a:p>
        </p:txBody>
      </p:sp>
      <p:sp>
        <p:nvSpPr>
          <p:cNvPr id="184" name="Google Shape;184;p32"/>
          <p:cNvSpPr txBox="1">
            <a:spLocks noGrp="1"/>
          </p:cNvSpPr>
          <p:nvPr>
            <p:ph type="subTitle" idx="1"/>
          </p:nvPr>
        </p:nvSpPr>
        <p:spPr>
          <a:xfrm>
            <a:off x="1109514" y="936992"/>
            <a:ext cx="6058028" cy="2492892"/>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sz="1400" dirty="0"/>
              <a:t> </a:t>
            </a:r>
          </a:p>
          <a:p>
            <a:pPr algn="just">
              <a:buClr>
                <a:schemeClr val="accent1"/>
              </a:buClr>
              <a:buFontTx/>
              <a:buChar char="-"/>
            </a:pPr>
            <a:endParaRPr lang="en-US" sz="1400" dirty="0"/>
          </a:p>
          <a:p>
            <a:pPr algn="just">
              <a:buClr>
                <a:schemeClr val="accent1"/>
              </a:buClr>
              <a:buFontTx/>
              <a:buChar char="-"/>
            </a:pPr>
            <a:endParaRPr lang="en-US" sz="1400" dirty="0"/>
          </a:p>
          <a:p>
            <a:pPr algn="just">
              <a:buClr>
                <a:schemeClr val="accent1"/>
              </a:buClr>
              <a:buFontTx/>
              <a:buChar char="-"/>
            </a:pPr>
            <a:endParaRPr lang="en-US" sz="1400" dirty="0"/>
          </a:p>
          <a:p>
            <a:pPr marL="152400" indent="0" algn="just">
              <a:buClr>
                <a:schemeClr val="accent1"/>
              </a:buClr>
            </a:pP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Mekanizması</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Paraşütlerin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Açılması</a:t>
            </a:r>
            <a:r>
              <a:rPr lang="en-US" sz="1400" dirty="0">
                <a:latin typeface="Roboto Condensed Light" panose="020B0604020202020204" charset="0"/>
                <a:ea typeface="Roboto Condensed Light" panose="020B0604020202020204" charset="0"/>
                <a:cs typeface="Times New Roman" pitchFamily="18" charset="0"/>
              </a:rPr>
              <a:t>(1. </a:t>
            </a:r>
            <a:r>
              <a:rPr lang="en-US" sz="1400" dirty="0" err="1">
                <a:latin typeface="Roboto Condensed Light" panose="020B0604020202020204" charset="0"/>
                <a:ea typeface="Roboto Condensed Light" panose="020B0604020202020204" charset="0"/>
                <a:cs typeface="Times New Roman" pitchFamily="18" charset="0"/>
              </a:rPr>
              <a:t>paraşüt</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ve</a:t>
            </a:r>
            <a:r>
              <a:rPr lang="en-US" sz="1400" dirty="0">
                <a:latin typeface="Roboto Condensed Light" panose="020B0604020202020204" charset="0"/>
                <a:ea typeface="Roboto Condensed Light" panose="020B0604020202020204" charset="0"/>
                <a:cs typeface="Times New Roman" pitchFamily="18" charset="0"/>
              </a:rPr>
              <a:t> 2.paraşüt)  Her zaman </a:t>
            </a:r>
            <a:r>
              <a:rPr lang="en-US" sz="1400" dirty="0" err="1">
                <a:latin typeface="Roboto Condensed Light" panose="020B0604020202020204" charset="0"/>
                <a:ea typeface="Roboto Condensed Light" panose="020B0604020202020204" charset="0"/>
                <a:cs typeface="Times New Roman" pitchFamily="18" charset="0"/>
              </a:rPr>
              <a:t>en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az</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iki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paraşüt</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bulundurmak</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gerekir</a:t>
            </a:r>
            <a:r>
              <a:rPr lang="en-US" sz="1400" dirty="0">
                <a:latin typeface="Roboto Condensed Light" panose="020B0604020202020204" charset="0"/>
                <a:ea typeface="Roboto Condensed Light" panose="020B0604020202020204" charset="0"/>
                <a:cs typeface="Times New Roman" pitchFamily="18" charset="0"/>
              </a:rPr>
              <a:t>.</a:t>
            </a: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Sistemde</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sensörlerin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durumlarını</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belirli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aralıklarla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etmek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durumunu</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yer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istasyonuna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aktarmak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durumunu</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cihazda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SD </a:t>
            </a:r>
            <a:r>
              <a:rPr lang="en-US" sz="1400" dirty="0" err="1">
                <a:latin typeface="Roboto Condensed Light" panose="020B0604020202020204" charset="0"/>
                <a:ea typeface="Roboto Condensed Light" panose="020B0604020202020204" charset="0"/>
                <a:cs typeface="Times New Roman" pitchFamily="18" charset="0"/>
              </a:rPr>
              <a:t>kart’a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depolamak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Kanatçıklar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dönüyorsa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onların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Faydalı</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yükte</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bir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elektronik</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sistem</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varsa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onun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belirli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aralıklarla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takip</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İniş</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yapıldıktan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sonra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tespiti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için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sistemler</a:t>
            </a:r>
            <a:r>
              <a:rPr lang="en-US" sz="1400" dirty="0">
                <a:latin typeface="Roboto Condensed Light" panose="020B0604020202020204" charset="0"/>
                <a:ea typeface="Roboto Condensed Light" panose="020B0604020202020204" charset="0"/>
                <a:cs typeface="Times New Roman" pitchFamily="18" charset="0"/>
              </a:rPr>
              <a:t>. </a:t>
            </a:r>
          </a:p>
        </p:txBody>
      </p:sp>
    </p:spTree>
    <p:extLst>
      <p:ext uri="{BB962C8B-B14F-4D97-AF65-F5344CB8AC3E}">
        <p14:creationId xmlns:p14="http://schemas.microsoft.com/office/powerpoint/2010/main" val="4232546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62556" y="717538"/>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dirty="0"/>
              <a:t>Model </a:t>
            </a:r>
            <a:r>
              <a:rPr lang="en-US" sz="2500" dirty="0" err="1"/>
              <a:t>Roket</a:t>
            </a:r>
            <a:r>
              <a:rPr lang="en-US" sz="2500" dirty="0"/>
              <a:t> </a:t>
            </a:r>
            <a:r>
              <a:rPr lang="en-US" sz="2500" dirty="0" err="1"/>
              <a:t>Algoritmasında</a:t>
            </a:r>
            <a:r>
              <a:rPr lang="en-US" sz="2500" dirty="0"/>
              <a:t> </a:t>
            </a:r>
            <a:r>
              <a:rPr lang="en-US" sz="2500" dirty="0" err="1"/>
              <a:t>olması</a:t>
            </a:r>
            <a:r>
              <a:rPr lang="en-US" sz="2500" dirty="0"/>
              <a:t> </a:t>
            </a:r>
            <a:r>
              <a:rPr lang="en-US" sz="2500" dirty="0" err="1"/>
              <a:t>gerekenler</a:t>
            </a:r>
            <a:endParaRPr sz="2500" dirty="0"/>
          </a:p>
        </p:txBody>
      </p:sp>
      <p:sp>
        <p:nvSpPr>
          <p:cNvPr id="184" name="Google Shape;184;p32"/>
          <p:cNvSpPr txBox="1">
            <a:spLocks noGrp="1"/>
          </p:cNvSpPr>
          <p:nvPr>
            <p:ph type="subTitle" idx="1"/>
          </p:nvPr>
        </p:nvSpPr>
        <p:spPr>
          <a:xfrm>
            <a:off x="1082620" y="842863"/>
            <a:ext cx="6058028" cy="2492892"/>
          </a:xfrm>
          <a:prstGeom prst="rect">
            <a:avLst/>
          </a:prstGeom>
        </p:spPr>
        <p:txBody>
          <a:bodyPr spcFirstLastPara="1" wrap="square" lIns="91425" tIns="91425" rIns="91425" bIns="91425" anchor="t" anchorCtr="0">
            <a:noAutofit/>
          </a:bodyPr>
          <a:lstStyle/>
          <a:p>
            <a:pPr algn="just">
              <a:buClr>
                <a:schemeClr val="accent1"/>
              </a:buClr>
              <a:buFontTx/>
              <a:buChar char="-"/>
            </a:pPr>
            <a:r>
              <a:rPr lang="en-US" sz="1400" dirty="0"/>
              <a:t> </a:t>
            </a:r>
          </a:p>
          <a:p>
            <a:pPr algn="just">
              <a:buClr>
                <a:schemeClr val="accent1"/>
              </a:buClr>
              <a:buFontTx/>
              <a:buChar char="-"/>
            </a:pPr>
            <a:endParaRPr lang="en-US" sz="1400" dirty="0"/>
          </a:p>
          <a:p>
            <a:pPr algn="just">
              <a:buClr>
                <a:schemeClr val="accent1"/>
              </a:buClr>
              <a:buFontTx/>
              <a:buChar char="-"/>
            </a:pPr>
            <a:endParaRPr lang="en-US" sz="1400" dirty="0"/>
          </a:p>
          <a:p>
            <a:pPr algn="just">
              <a:buClr>
                <a:schemeClr val="accent1"/>
              </a:buClr>
              <a:buFontTx/>
              <a:buChar char="-"/>
            </a:pPr>
            <a:endParaRPr lang="en-US" sz="1400" dirty="0"/>
          </a:p>
          <a:p>
            <a:pPr marL="152400" indent="0" algn="just">
              <a:buClr>
                <a:schemeClr val="accent1"/>
              </a:buClr>
            </a:pP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Mekanizması</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Paraşütlerin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Açılması</a:t>
            </a:r>
            <a:r>
              <a:rPr lang="en-US" sz="1400" dirty="0">
                <a:latin typeface="Roboto Condensed Light" panose="020B0604020202020204" charset="0"/>
                <a:ea typeface="Roboto Condensed Light" panose="020B0604020202020204" charset="0"/>
                <a:cs typeface="Times New Roman" pitchFamily="18" charset="0"/>
              </a:rPr>
              <a:t>(1. </a:t>
            </a:r>
            <a:r>
              <a:rPr lang="en-US" sz="1400" dirty="0" err="1">
                <a:latin typeface="Roboto Condensed Light" panose="020B0604020202020204" charset="0"/>
                <a:ea typeface="Roboto Condensed Light" panose="020B0604020202020204" charset="0"/>
                <a:cs typeface="Times New Roman" pitchFamily="18" charset="0"/>
              </a:rPr>
              <a:t>paraşüt</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ve</a:t>
            </a:r>
            <a:r>
              <a:rPr lang="en-US" sz="1400" dirty="0">
                <a:latin typeface="Roboto Condensed Light" panose="020B0604020202020204" charset="0"/>
                <a:ea typeface="Roboto Condensed Light" panose="020B0604020202020204" charset="0"/>
                <a:cs typeface="Times New Roman" pitchFamily="18" charset="0"/>
              </a:rPr>
              <a:t> 2.paraşüt)  Her zaman </a:t>
            </a:r>
            <a:r>
              <a:rPr lang="en-US" sz="1400" dirty="0" err="1">
                <a:latin typeface="Roboto Condensed Light" panose="020B0604020202020204" charset="0"/>
                <a:ea typeface="Roboto Condensed Light" panose="020B0604020202020204" charset="0"/>
                <a:cs typeface="Times New Roman" pitchFamily="18" charset="0"/>
              </a:rPr>
              <a:t>en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az</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iki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paraşüt</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bulundurmak</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gerekir</a:t>
            </a:r>
            <a:r>
              <a:rPr lang="en-US" sz="1400" dirty="0">
                <a:latin typeface="Roboto Condensed Light" panose="020B0604020202020204" charset="0"/>
                <a:ea typeface="Roboto Condensed Light" panose="020B0604020202020204" charset="0"/>
                <a:cs typeface="Times New Roman" pitchFamily="18" charset="0"/>
              </a:rPr>
              <a:t>.</a:t>
            </a: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Sistemde</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sensörlerin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durumlarını</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belirli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aralıklarla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etmek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durumunu</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yer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istasyonuna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aktarmak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Sistemin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durumunu</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cihazda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SD </a:t>
            </a:r>
            <a:r>
              <a:rPr lang="en-US" sz="1400" dirty="0" err="1">
                <a:latin typeface="Roboto Condensed Light" panose="020B0604020202020204" charset="0"/>
                <a:ea typeface="Roboto Condensed Light" panose="020B0604020202020204" charset="0"/>
                <a:cs typeface="Times New Roman" pitchFamily="18" charset="0"/>
              </a:rPr>
              <a:t>kart’a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depolamak</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Kanatçıklar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dönüyorsa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onların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kontrol</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Faydalı</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yükte</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bulunan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bir</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elektronik</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sistem</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varsa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onun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belirli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aralıklarla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takip</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endParaRPr lang="en-US" sz="1400" dirty="0">
              <a:latin typeface="Roboto Condensed Light" panose="020B0604020202020204" charset="0"/>
              <a:ea typeface="Roboto Condensed Light" panose="020B0604020202020204" charset="0"/>
              <a:cs typeface="Times New Roman" pitchFamily="18" charset="0"/>
            </a:endParaRPr>
          </a:p>
          <a:p>
            <a:pPr marL="323850" indent="-171450" algn="just">
              <a:buClr>
                <a:schemeClr val="accent1"/>
              </a:buClr>
              <a:buFontTx/>
              <a:buChar char="-"/>
            </a:pPr>
            <a:r>
              <a:rPr lang="en-US" sz="1400" dirty="0" err="1">
                <a:latin typeface="Roboto Condensed Light" panose="020B0604020202020204" charset="0"/>
                <a:ea typeface="Roboto Condensed Light" panose="020B0604020202020204" charset="0"/>
                <a:cs typeface="Times New Roman" pitchFamily="18" charset="0"/>
              </a:rPr>
              <a:t>İniş</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yapıldıktan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sonra</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yerin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tespiti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edilmesi</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için</a:t>
            </a:r>
            <a:r>
              <a:rPr lang="en-US" sz="1400" dirty="0">
                <a:latin typeface="Roboto Condensed Light" panose="020B0604020202020204" charset="0"/>
                <a:ea typeface="Roboto Condensed Light" panose="020B0604020202020204" charset="0"/>
                <a:cs typeface="Times New Roman" pitchFamily="18" charset="0"/>
              </a:rPr>
              <a:t> </a:t>
            </a:r>
            <a:r>
              <a:rPr lang="en-US" sz="1400" dirty="0" err="1">
                <a:latin typeface="Roboto Condensed Light" panose="020B0604020202020204" charset="0"/>
                <a:ea typeface="Roboto Condensed Light" panose="020B0604020202020204" charset="0"/>
                <a:cs typeface="Times New Roman" pitchFamily="18" charset="0"/>
              </a:rPr>
              <a:t>sistemler</a:t>
            </a:r>
            <a:r>
              <a:rPr lang="en-US" sz="1400" dirty="0">
                <a:latin typeface="Roboto Condensed Light" panose="020B0604020202020204" charset="0"/>
                <a:ea typeface="Roboto Condensed Light" panose="020B0604020202020204" charset="0"/>
                <a:cs typeface="Times New Roman" pitchFamily="18" charset="0"/>
              </a:rPr>
              <a:t>. </a:t>
            </a:r>
          </a:p>
        </p:txBody>
      </p:sp>
    </p:spTree>
    <p:extLst>
      <p:ext uri="{BB962C8B-B14F-4D97-AF65-F5344CB8AC3E}">
        <p14:creationId xmlns:p14="http://schemas.microsoft.com/office/powerpoint/2010/main" val="373380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315621" y="152762"/>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Model </a:t>
            </a:r>
            <a:r>
              <a:rPr lang="en-US" sz="2800" dirty="0" err="1"/>
              <a:t>Uçuş</a:t>
            </a:r>
            <a:r>
              <a:rPr lang="en-US" sz="2800" dirty="0"/>
              <a:t> Kodu </a:t>
            </a:r>
            <a:r>
              <a:rPr lang="en-US" sz="2800" dirty="0" err="1"/>
              <a:t>inceleme</a:t>
            </a:r>
            <a:r>
              <a:rPr lang="en-US" sz="2800" dirty="0"/>
              <a:t> </a:t>
            </a:r>
            <a:endParaRPr sz="2800" dirty="0"/>
          </a:p>
        </p:txBody>
      </p:sp>
      <p:sp>
        <p:nvSpPr>
          <p:cNvPr id="7" name="Rectangle 6">
            <a:extLst>
              <a:ext uri="{FF2B5EF4-FFF2-40B4-BE49-F238E27FC236}">
                <a16:creationId xmlns:a16="http://schemas.microsoft.com/office/drawing/2014/main" id="{4FD20C95-B2FB-4011-94E7-9B209205D3A0}"/>
              </a:ext>
            </a:extLst>
          </p:cNvPr>
          <p:cNvSpPr/>
          <p:nvPr/>
        </p:nvSpPr>
        <p:spPr>
          <a:xfrm>
            <a:off x="2286000" y="2310140"/>
            <a:ext cx="4572000" cy="523220"/>
          </a:xfrm>
          <a:prstGeom prst="rect">
            <a:avLst/>
          </a:prstGeom>
        </p:spPr>
        <p:txBody>
          <a:bodyPr>
            <a:spAutoFit/>
          </a:bodyPr>
          <a:lstStyle/>
          <a:p>
            <a:r>
              <a:rPr lang="en-US" dirty="0">
                <a:hlinkClick r:id="rId3"/>
              </a:rPr>
              <a:t>https://github.com/ugurkanates/GTURocketTeam/blob/master/libraries/GTU/Flight.h</a:t>
            </a:r>
            <a:endParaRPr lang="en-US" dirty="0"/>
          </a:p>
        </p:txBody>
      </p:sp>
      <p:sp>
        <p:nvSpPr>
          <p:cNvPr id="8" name="Rectangle 7">
            <a:extLst>
              <a:ext uri="{FF2B5EF4-FFF2-40B4-BE49-F238E27FC236}">
                <a16:creationId xmlns:a16="http://schemas.microsoft.com/office/drawing/2014/main" id="{C951723E-2C97-455B-8295-72978CFF6FF4}"/>
              </a:ext>
            </a:extLst>
          </p:cNvPr>
          <p:cNvSpPr/>
          <p:nvPr/>
        </p:nvSpPr>
        <p:spPr>
          <a:xfrm>
            <a:off x="2286000" y="3251434"/>
            <a:ext cx="4572000" cy="523220"/>
          </a:xfrm>
          <a:prstGeom prst="rect">
            <a:avLst/>
          </a:prstGeom>
        </p:spPr>
        <p:txBody>
          <a:bodyPr>
            <a:spAutoFit/>
          </a:bodyPr>
          <a:lstStyle/>
          <a:p>
            <a:r>
              <a:rPr lang="en-US" dirty="0">
                <a:hlinkClick r:id="rId4"/>
              </a:rPr>
              <a:t>https://github.com/ugurkanates/GTURocketTeam/blob/master/libraries/GTU/Flight.cpp</a:t>
            </a:r>
            <a:endParaRPr lang="en-US" dirty="0"/>
          </a:p>
        </p:txBody>
      </p:sp>
    </p:spTree>
    <p:extLst>
      <p:ext uri="{BB962C8B-B14F-4D97-AF65-F5344CB8AC3E}">
        <p14:creationId xmlns:p14="http://schemas.microsoft.com/office/powerpoint/2010/main" val="1088452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1224757" y="231069"/>
            <a:ext cx="5792955" cy="4389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err="1"/>
              <a:t>Ödev</a:t>
            </a:r>
            <a:r>
              <a:rPr lang="en-US" sz="2200" dirty="0"/>
              <a:t>  </a:t>
            </a:r>
            <a:r>
              <a:rPr lang="en-US" sz="2200" dirty="0" err="1"/>
              <a:t>ve</a:t>
            </a:r>
            <a:r>
              <a:rPr lang="en-US" sz="2200" dirty="0"/>
              <a:t> </a:t>
            </a:r>
            <a:r>
              <a:rPr lang="en-US" sz="2200" dirty="0" err="1"/>
              <a:t>Alıştırmalar</a:t>
            </a:r>
            <a:endParaRPr sz="2200" dirty="0"/>
          </a:p>
        </p:txBody>
      </p:sp>
      <p:sp>
        <p:nvSpPr>
          <p:cNvPr id="184" name="Google Shape;184;p32"/>
          <p:cNvSpPr txBox="1">
            <a:spLocks noGrp="1"/>
          </p:cNvSpPr>
          <p:nvPr>
            <p:ph type="subTitle" idx="1"/>
          </p:nvPr>
        </p:nvSpPr>
        <p:spPr>
          <a:xfrm>
            <a:off x="2164097" y="152762"/>
            <a:ext cx="4545985" cy="438909"/>
          </a:xfrm>
          <a:prstGeom prst="rect">
            <a:avLst/>
          </a:prstGeom>
        </p:spPr>
        <p:txBody>
          <a:bodyPr spcFirstLastPara="1" wrap="square" lIns="91425" tIns="91425" rIns="91425" bIns="91425" anchor="t" anchorCtr="0">
            <a:noAutofit/>
          </a:bodyPr>
          <a:lstStyle/>
          <a:p>
            <a:pPr marL="152400" indent="0" algn="just">
              <a:buClr>
                <a:schemeClr val="accent1"/>
              </a:buClr>
            </a:pPr>
            <a:endParaRPr lang="en-US" dirty="0"/>
          </a:p>
          <a:p>
            <a:pPr algn="just">
              <a:buClr>
                <a:schemeClr val="accent1"/>
              </a:buClr>
              <a:buFontTx/>
              <a:buChar char="-"/>
            </a:pPr>
            <a:r>
              <a:rPr lang="tr-TR" dirty="0"/>
              <a:t> </a:t>
            </a:r>
            <a:endParaRPr lang="en-US" dirty="0"/>
          </a:p>
          <a:p>
            <a:pPr algn="just">
              <a:buClr>
                <a:schemeClr val="accent1"/>
              </a:buClr>
              <a:buFontTx/>
              <a:buChar char="-"/>
            </a:pPr>
            <a:endParaRPr lang="en-US" dirty="0"/>
          </a:p>
          <a:p>
            <a:pPr marL="152400" indent="0" algn="just">
              <a:buClr>
                <a:schemeClr val="accent1"/>
              </a:buClr>
            </a:pPr>
            <a:endParaRPr lang="tr-TR" dirty="0"/>
          </a:p>
          <a:p>
            <a:pPr algn="just">
              <a:buClr>
                <a:schemeClr val="accent1"/>
              </a:buClr>
              <a:buFontTx/>
              <a:buChar char="-"/>
            </a:pPr>
            <a:endParaRPr lang="tr-TR" dirty="0">
              <a:latin typeface="Roboto Condensed Light" panose="020B0604020202020204" charset="0"/>
              <a:ea typeface="Roboto Condensed Light" panose="020B0604020202020204" charset="0"/>
              <a:cs typeface="Times New Roman" pitchFamily="18" charset="0"/>
            </a:endParaRPr>
          </a:p>
        </p:txBody>
      </p:sp>
      <p:sp>
        <p:nvSpPr>
          <p:cNvPr id="2" name="Rectangle 1">
            <a:extLst>
              <a:ext uri="{FF2B5EF4-FFF2-40B4-BE49-F238E27FC236}">
                <a16:creationId xmlns:a16="http://schemas.microsoft.com/office/drawing/2014/main" id="{8E58880D-9B15-4BD0-9DAA-4D82B800E91C}"/>
              </a:ext>
            </a:extLst>
          </p:cNvPr>
          <p:cNvSpPr/>
          <p:nvPr/>
        </p:nvSpPr>
        <p:spPr>
          <a:xfrm>
            <a:off x="2138082" y="610680"/>
            <a:ext cx="5580530" cy="2031325"/>
          </a:xfrm>
          <a:prstGeom prst="rect">
            <a:avLst/>
          </a:prstGeom>
        </p:spPr>
        <p:txBody>
          <a:bodyPr wrap="square">
            <a:spAutoFit/>
          </a:bodyPr>
          <a:lstStyle/>
          <a:p>
            <a:r>
              <a:rPr lang="en-US" b="1" dirty="0" err="1">
                <a:solidFill>
                  <a:srgbClr val="444444"/>
                </a:solidFill>
                <a:latin typeface="Open Sans"/>
              </a:rPr>
              <a:t>Roket</a:t>
            </a:r>
            <a:r>
              <a:rPr lang="en-US" b="1" dirty="0">
                <a:solidFill>
                  <a:srgbClr val="444444"/>
                </a:solidFill>
                <a:latin typeface="Open Sans"/>
              </a:rPr>
              <a:t> </a:t>
            </a:r>
            <a:r>
              <a:rPr lang="en-US" b="1" dirty="0" err="1">
                <a:solidFill>
                  <a:srgbClr val="444444"/>
                </a:solidFill>
                <a:latin typeface="Open Sans"/>
              </a:rPr>
              <a:t>Mekanizması</a:t>
            </a:r>
            <a:r>
              <a:rPr lang="en-US" b="1" dirty="0">
                <a:solidFill>
                  <a:srgbClr val="444444"/>
                </a:solidFill>
                <a:latin typeface="Open Sans"/>
              </a:rPr>
              <a:t> </a:t>
            </a:r>
            <a:r>
              <a:rPr lang="en-US" b="1" dirty="0" err="1">
                <a:solidFill>
                  <a:srgbClr val="444444"/>
                </a:solidFill>
                <a:latin typeface="Open Sans"/>
              </a:rPr>
              <a:t>koduna</a:t>
            </a:r>
            <a:r>
              <a:rPr lang="en-US" b="1" dirty="0">
                <a:solidFill>
                  <a:srgbClr val="444444"/>
                </a:solidFill>
                <a:latin typeface="Open Sans"/>
              </a:rPr>
              <a:t> </a:t>
            </a:r>
            <a:r>
              <a:rPr lang="en-US" b="1" dirty="0" err="1">
                <a:solidFill>
                  <a:srgbClr val="444444"/>
                </a:solidFill>
                <a:latin typeface="Open Sans"/>
              </a:rPr>
              <a:t>bakarak</a:t>
            </a:r>
            <a:r>
              <a:rPr lang="en-US" b="1" dirty="0">
                <a:solidFill>
                  <a:srgbClr val="444444"/>
                </a:solidFill>
                <a:latin typeface="Open Sans"/>
              </a:rPr>
              <a:t> </a:t>
            </a:r>
            <a:r>
              <a:rPr lang="en-US" b="1" dirty="0" err="1">
                <a:solidFill>
                  <a:srgbClr val="444444"/>
                </a:solidFill>
                <a:latin typeface="Open Sans"/>
              </a:rPr>
              <a:t>benzerini</a:t>
            </a:r>
            <a:r>
              <a:rPr lang="en-US" b="1" dirty="0">
                <a:solidFill>
                  <a:srgbClr val="444444"/>
                </a:solidFill>
                <a:latin typeface="Open Sans"/>
              </a:rPr>
              <a:t> Python </a:t>
            </a:r>
            <a:r>
              <a:rPr lang="en-US" b="1" dirty="0" err="1">
                <a:solidFill>
                  <a:srgbClr val="444444"/>
                </a:solidFill>
                <a:latin typeface="Open Sans"/>
              </a:rPr>
              <a:t>ile</a:t>
            </a:r>
            <a:r>
              <a:rPr lang="en-US" b="1" dirty="0">
                <a:solidFill>
                  <a:srgbClr val="444444"/>
                </a:solidFill>
                <a:latin typeface="Open Sans"/>
              </a:rPr>
              <a:t> </a:t>
            </a:r>
            <a:r>
              <a:rPr lang="en-US" b="1" dirty="0" err="1">
                <a:solidFill>
                  <a:srgbClr val="444444"/>
                </a:solidFill>
                <a:latin typeface="Open Sans"/>
              </a:rPr>
              <a:t>gerçekleştirelim</a:t>
            </a:r>
            <a:r>
              <a:rPr lang="en-US" b="1" dirty="0">
                <a:solidFill>
                  <a:srgbClr val="444444"/>
                </a:solidFill>
                <a:latin typeface="Open Sans"/>
              </a:rPr>
              <a:t> </a:t>
            </a:r>
          </a:p>
          <a:p>
            <a:endParaRPr lang="en-US" b="1" dirty="0">
              <a:solidFill>
                <a:srgbClr val="444444"/>
              </a:solidFill>
              <a:latin typeface="Open Sans"/>
            </a:endParaRPr>
          </a:p>
          <a:p>
            <a:r>
              <a:rPr lang="en-US" dirty="0" err="1">
                <a:solidFill>
                  <a:srgbClr val="444444"/>
                </a:solidFill>
                <a:latin typeface="Open Sans"/>
              </a:rPr>
              <a:t>İçerisinde</a:t>
            </a:r>
            <a:r>
              <a:rPr lang="en-US" dirty="0">
                <a:solidFill>
                  <a:srgbClr val="444444"/>
                </a:solidFill>
                <a:latin typeface="Open Sans"/>
              </a:rPr>
              <a:t> </a:t>
            </a:r>
            <a:r>
              <a:rPr lang="en-US" dirty="0" err="1">
                <a:solidFill>
                  <a:srgbClr val="444444"/>
                </a:solidFill>
                <a:latin typeface="Open Sans"/>
              </a:rPr>
              <a:t>bulunan</a:t>
            </a:r>
            <a:r>
              <a:rPr lang="en-US" dirty="0">
                <a:solidFill>
                  <a:srgbClr val="444444"/>
                </a:solidFill>
                <a:latin typeface="Open Sans"/>
              </a:rPr>
              <a:t> </a:t>
            </a:r>
            <a:r>
              <a:rPr lang="en-US" dirty="0" err="1">
                <a:solidFill>
                  <a:srgbClr val="444444"/>
                </a:solidFill>
                <a:latin typeface="Open Sans"/>
              </a:rPr>
              <a:t>fonksiyonları</a:t>
            </a:r>
            <a:r>
              <a:rPr lang="en-US" dirty="0">
                <a:solidFill>
                  <a:srgbClr val="444444"/>
                </a:solidFill>
                <a:latin typeface="Open Sans"/>
              </a:rPr>
              <a:t> </a:t>
            </a:r>
            <a:r>
              <a:rPr lang="en-US" dirty="0" err="1">
                <a:solidFill>
                  <a:srgbClr val="444444"/>
                </a:solidFill>
                <a:latin typeface="Open Sans"/>
              </a:rPr>
              <a:t>Python’a</a:t>
            </a:r>
            <a:r>
              <a:rPr lang="en-US" dirty="0">
                <a:solidFill>
                  <a:srgbClr val="444444"/>
                </a:solidFill>
                <a:latin typeface="Open Sans"/>
              </a:rPr>
              <a:t> </a:t>
            </a:r>
            <a:r>
              <a:rPr lang="en-US" dirty="0" err="1">
                <a:solidFill>
                  <a:srgbClr val="444444"/>
                </a:solidFill>
                <a:latin typeface="Open Sans"/>
              </a:rPr>
              <a:t>geçirseniz</a:t>
            </a:r>
            <a:r>
              <a:rPr lang="en-US" dirty="0">
                <a:solidFill>
                  <a:srgbClr val="444444"/>
                </a:solidFill>
                <a:latin typeface="Open Sans"/>
              </a:rPr>
              <a:t> </a:t>
            </a:r>
            <a:r>
              <a:rPr lang="en-US" dirty="0" err="1">
                <a:solidFill>
                  <a:srgbClr val="444444"/>
                </a:solidFill>
                <a:latin typeface="Open Sans"/>
              </a:rPr>
              <a:t>yeterli</a:t>
            </a:r>
            <a:endParaRPr lang="en-US" dirty="0">
              <a:solidFill>
                <a:srgbClr val="444444"/>
              </a:solidFill>
              <a:latin typeface="Open Sans"/>
            </a:endParaRPr>
          </a:p>
          <a:p>
            <a:endParaRPr lang="en-US" dirty="0">
              <a:solidFill>
                <a:srgbClr val="444444"/>
              </a:solidFill>
              <a:latin typeface="Open Sans"/>
            </a:endParaRPr>
          </a:p>
          <a:p>
            <a:r>
              <a:rPr lang="en-US" b="1" dirty="0" err="1">
                <a:solidFill>
                  <a:srgbClr val="444444"/>
                </a:solidFill>
                <a:latin typeface="Open Sans"/>
              </a:rPr>
              <a:t>Sık</a:t>
            </a:r>
            <a:r>
              <a:rPr lang="en-US" b="1" dirty="0">
                <a:solidFill>
                  <a:srgbClr val="444444"/>
                </a:solidFill>
                <a:latin typeface="Open Sans"/>
              </a:rPr>
              <a:t> </a:t>
            </a:r>
            <a:r>
              <a:rPr lang="en-US" b="1" dirty="0" err="1">
                <a:solidFill>
                  <a:srgbClr val="444444"/>
                </a:solidFill>
                <a:latin typeface="Open Sans"/>
              </a:rPr>
              <a:t>kullanılan</a:t>
            </a:r>
            <a:r>
              <a:rPr lang="en-US" b="1" dirty="0">
                <a:solidFill>
                  <a:srgbClr val="444444"/>
                </a:solidFill>
                <a:latin typeface="Open Sans"/>
              </a:rPr>
              <a:t> </a:t>
            </a:r>
            <a:r>
              <a:rPr lang="en-US" b="1" dirty="0" err="1">
                <a:solidFill>
                  <a:srgbClr val="444444"/>
                </a:solidFill>
                <a:latin typeface="Open Sans"/>
              </a:rPr>
              <a:t>sensörlerden</a:t>
            </a:r>
            <a:r>
              <a:rPr lang="en-US" b="1" dirty="0">
                <a:solidFill>
                  <a:srgbClr val="444444"/>
                </a:solidFill>
                <a:latin typeface="Open Sans"/>
              </a:rPr>
              <a:t> </a:t>
            </a:r>
            <a:r>
              <a:rPr lang="en-US" b="1" dirty="0" err="1">
                <a:solidFill>
                  <a:srgbClr val="444444"/>
                </a:solidFill>
                <a:latin typeface="Open Sans"/>
              </a:rPr>
              <a:t>bir</a:t>
            </a:r>
            <a:r>
              <a:rPr lang="en-US" b="1" dirty="0">
                <a:solidFill>
                  <a:srgbClr val="444444"/>
                </a:solidFill>
                <a:latin typeface="Open Sans"/>
              </a:rPr>
              <a:t> </a:t>
            </a:r>
            <a:r>
              <a:rPr lang="en-US" b="1" dirty="0" err="1">
                <a:solidFill>
                  <a:srgbClr val="444444"/>
                </a:solidFill>
                <a:latin typeface="Open Sans"/>
              </a:rPr>
              <a:t>tanesini</a:t>
            </a:r>
            <a:r>
              <a:rPr lang="en-US" b="1" dirty="0">
                <a:solidFill>
                  <a:srgbClr val="444444"/>
                </a:solidFill>
                <a:latin typeface="Open Sans"/>
              </a:rPr>
              <a:t> </a:t>
            </a:r>
            <a:r>
              <a:rPr lang="en-US" b="1" dirty="0" err="1">
                <a:solidFill>
                  <a:srgbClr val="444444"/>
                </a:solidFill>
                <a:latin typeface="Open Sans"/>
              </a:rPr>
              <a:t>istediğiniz</a:t>
            </a:r>
            <a:r>
              <a:rPr lang="en-US" b="1" dirty="0">
                <a:solidFill>
                  <a:srgbClr val="444444"/>
                </a:solidFill>
                <a:latin typeface="Open Sans"/>
              </a:rPr>
              <a:t> </a:t>
            </a:r>
            <a:r>
              <a:rPr lang="en-US" b="1" dirty="0" err="1">
                <a:solidFill>
                  <a:srgbClr val="444444"/>
                </a:solidFill>
                <a:latin typeface="Open Sans"/>
              </a:rPr>
              <a:t>mikroişlemci</a:t>
            </a:r>
            <a:r>
              <a:rPr lang="en-US" b="1" dirty="0">
                <a:solidFill>
                  <a:srgbClr val="444444"/>
                </a:solidFill>
                <a:latin typeface="Open Sans"/>
              </a:rPr>
              <a:t> </a:t>
            </a:r>
            <a:r>
              <a:rPr lang="en-US" b="1" dirty="0" err="1">
                <a:solidFill>
                  <a:srgbClr val="444444"/>
                </a:solidFill>
                <a:latin typeface="Open Sans"/>
              </a:rPr>
              <a:t>veya</a:t>
            </a:r>
            <a:r>
              <a:rPr lang="en-US" b="1" dirty="0">
                <a:solidFill>
                  <a:srgbClr val="444444"/>
                </a:solidFill>
                <a:latin typeface="Open Sans"/>
              </a:rPr>
              <a:t> </a:t>
            </a:r>
            <a:r>
              <a:rPr lang="en-US" b="1" dirty="0" err="1">
                <a:solidFill>
                  <a:srgbClr val="444444"/>
                </a:solidFill>
                <a:latin typeface="Open Sans"/>
              </a:rPr>
              <a:t>denetleyici</a:t>
            </a:r>
            <a:r>
              <a:rPr lang="en-US" b="1" dirty="0">
                <a:solidFill>
                  <a:srgbClr val="444444"/>
                </a:solidFill>
                <a:latin typeface="Open Sans"/>
              </a:rPr>
              <a:t> </a:t>
            </a:r>
            <a:r>
              <a:rPr lang="en-US" b="1" dirty="0" err="1">
                <a:solidFill>
                  <a:srgbClr val="444444"/>
                </a:solidFill>
                <a:latin typeface="Open Sans"/>
              </a:rPr>
              <a:t>ile</a:t>
            </a:r>
            <a:r>
              <a:rPr lang="en-US" b="1" dirty="0">
                <a:solidFill>
                  <a:srgbClr val="444444"/>
                </a:solidFill>
                <a:latin typeface="Open Sans"/>
              </a:rPr>
              <a:t> </a:t>
            </a:r>
            <a:r>
              <a:rPr lang="en-US" b="1" dirty="0" err="1">
                <a:solidFill>
                  <a:srgbClr val="444444"/>
                </a:solidFill>
                <a:latin typeface="Open Sans"/>
              </a:rPr>
              <a:t>programlayalım</a:t>
            </a:r>
            <a:endParaRPr lang="en-US" b="1" dirty="0">
              <a:solidFill>
                <a:srgbClr val="444444"/>
              </a:solidFill>
              <a:latin typeface="Open Sans"/>
            </a:endParaRPr>
          </a:p>
          <a:p>
            <a:r>
              <a:rPr lang="en-US" dirty="0" err="1">
                <a:solidFill>
                  <a:srgbClr val="444444"/>
                </a:solidFill>
                <a:latin typeface="Open Sans"/>
              </a:rPr>
              <a:t>Tavsiyem</a:t>
            </a:r>
            <a:r>
              <a:rPr lang="en-US" dirty="0">
                <a:solidFill>
                  <a:srgbClr val="444444"/>
                </a:solidFill>
                <a:latin typeface="Open Sans"/>
              </a:rPr>
              <a:t> </a:t>
            </a:r>
            <a:r>
              <a:rPr lang="en-US" dirty="0" err="1">
                <a:solidFill>
                  <a:srgbClr val="444444"/>
                </a:solidFill>
                <a:latin typeface="Open Sans"/>
              </a:rPr>
              <a:t>ucuz</a:t>
            </a:r>
            <a:r>
              <a:rPr lang="en-US" dirty="0">
                <a:solidFill>
                  <a:srgbClr val="444444"/>
                </a:solidFill>
                <a:latin typeface="Open Sans"/>
              </a:rPr>
              <a:t> </a:t>
            </a:r>
            <a:r>
              <a:rPr lang="en-US" dirty="0" err="1">
                <a:solidFill>
                  <a:srgbClr val="444444"/>
                </a:solidFill>
                <a:latin typeface="Open Sans"/>
              </a:rPr>
              <a:t>bir</a:t>
            </a:r>
            <a:r>
              <a:rPr lang="en-US" dirty="0">
                <a:solidFill>
                  <a:srgbClr val="444444"/>
                </a:solidFill>
                <a:latin typeface="Open Sans"/>
              </a:rPr>
              <a:t> Arduino </a:t>
            </a:r>
            <a:r>
              <a:rPr lang="en-US" dirty="0" err="1">
                <a:solidFill>
                  <a:srgbClr val="444444"/>
                </a:solidFill>
                <a:latin typeface="Open Sans"/>
              </a:rPr>
              <a:t>ile</a:t>
            </a:r>
            <a:r>
              <a:rPr lang="en-US" dirty="0">
                <a:solidFill>
                  <a:srgbClr val="444444"/>
                </a:solidFill>
                <a:latin typeface="Open Sans"/>
              </a:rPr>
              <a:t> </a:t>
            </a:r>
            <a:r>
              <a:rPr lang="en-US" dirty="0" err="1">
                <a:solidFill>
                  <a:srgbClr val="444444"/>
                </a:solidFill>
                <a:latin typeface="Open Sans"/>
              </a:rPr>
              <a:t>yakınlık</a:t>
            </a:r>
            <a:r>
              <a:rPr lang="en-US" dirty="0">
                <a:solidFill>
                  <a:srgbClr val="444444"/>
                </a:solidFill>
                <a:latin typeface="Open Sans"/>
              </a:rPr>
              <a:t> </a:t>
            </a:r>
            <a:r>
              <a:rPr lang="en-US" dirty="0" err="1">
                <a:solidFill>
                  <a:srgbClr val="444444"/>
                </a:solidFill>
                <a:latin typeface="Open Sans"/>
              </a:rPr>
              <a:t>sensörü</a:t>
            </a:r>
            <a:r>
              <a:rPr lang="en-US" dirty="0">
                <a:solidFill>
                  <a:srgbClr val="444444"/>
                </a:solidFill>
                <a:latin typeface="Open Sans"/>
              </a:rPr>
              <a:t> </a:t>
            </a:r>
            <a:r>
              <a:rPr lang="en-US" dirty="0" err="1">
                <a:solidFill>
                  <a:srgbClr val="444444"/>
                </a:solidFill>
                <a:latin typeface="Open Sans"/>
              </a:rPr>
              <a:t>kullanarak</a:t>
            </a:r>
            <a:r>
              <a:rPr lang="en-US" dirty="0">
                <a:solidFill>
                  <a:srgbClr val="444444"/>
                </a:solidFill>
                <a:latin typeface="Open Sans"/>
              </a:rPr>
              <a:t> </a:t>
            </a:r>
            <a:r>
              <a:rPr lang="en-US" dirty="0" err="1">
                <a:solidFill>
                  <a:srgbClr val="444444"/>
                </a:solidFill>
                <a:latin typeface="Open Sans"/>
              </a:rPr>
              <a:t>mesafe</a:t>
            </a:r>
            <a:r>
              <a:rPr lang="en-US" dirty="0">
                <a:solidFill>
                  <a:srgbClr val="444444"/>
                </a:solidFill>
                <a:latin typeface="Open Sans"/>
              </a:rPr>
              <a:t> </a:t>
            </a:r>
            <a:r>
              <a:rPr lang="en-US" dirty="0" err="1">
                <a:solidFill>
                  <a:srgbClr val="444444"/>
                </a:solidFill>
                <a:latin typeface="Open Sans"/>
              </a:rPr>
              <a:t>ölçümü</a:t>
            </a:r>
            <a:r>
              <a:rPr lang="en-US" dirty="0">
                <a:solidFill>
                  <a:srgbClr val="444444"/>
                </a:solidFill>
                <a:latin typeface="Open Sans"/>
              </a:rPr>
              <a:t> </a:t>
            </a:r>
            <a:r>
              <a:rPr lang="en-US" dirty="0" err="1">
                <a:solidFill>
                  <a:srgbClr val="444444"/>
                </a:solidFill>
                <a:latin typeface="Open Sans"/>
              </a:rPr>
              <a:t>yapmanız</a:t>
            </a:r>
            <a:endParaRPr lang="en-US" dirty="0">
              <a:solidFill>
                <a:srgbClr val="444444"/>
              </a:solidFill>
              <a:latin typeface="Open Sans"/>
            </a:endParaRPr>
          </a:p>
        </p:txBody>
      </p:sp>
    </p:spTree>
    <p:extLst>
      <p:ext uri="{BB962C8B-B14F-4D97-AF65-F5344CB8AC3E}">
        <p14:creationId xmlns:p14="http://schemas.microsoft.com/office/powerpoint/2010/main" val="3912259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Sorular</a:t>
            </a:r>
            <a:r>
              <a:rPr lang="en-US" dirty="0"/>
              <a:t> ?</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r>
              <a:rPr lang="en-US" dirty="0" err="1"/>
              <a:t>Uğurkan</a:t>
            </a:r>
            <a:r>
              <a:rPr lang="en-US" dirty="0"/>
              <a:t> </a:t>
            </a:r>
            <a:r>
              <a:rPr lang="en-US" dirty="0" err="1"/>
              <a:t>Ateş</a:t>
            </a:r>
            <a:endParaRPr dirty="0"/>
          </a:p>
          <a:p>
            <a:pPr marL="0" lvl="0" indent="0" algn="ctr" rtl="0">
              <a:spcBef>
                <a:spcPts val="0"/>
              </a:spcBef>
              <a:spcAft>
                <a:spcPts val="0"/>
              </a:spcAft>
              <a:buClr>
                <a:schemeClr val="dk1"/>
              </a:buClr>
              <a:buSzPts val="1100"/>
              <a:buFont typeface="Arial"/>
              <a:buNone/>
            </a:pPr>
            <a:r>
              <a:rPr lang="en" dirty="0"/>
              <a:t>+90 531 598 2773 </a:t>
            </a:r>
            <a:endParaRPr dirty="0"/>
          </a:p>
          <a:p>
            <a:pPr marL="0" lvl="0" indent="0" algn="ctr" rtl="0">
              <a:spcBef>
                <a:spcPts val="0"/>
              </a:spcBef>
              <a:spcAft>
                <a:spcPts val="0"/>
              </a:spcAft>
              <a:buNone/>
            </a:pPr>
            <a:r>
              <a:rPr lang="en-US" dirty="0">
                <a:hlinkClick r:id="rId3"/>
              </a:rPr>
              <a:t>uates@gtu.edu.tr</a:t>
            </a:r>
            <a:endParaRPr lang="en-US" dirty="0"/>
          </a:p>
          <a:p>
            <a:pPr marL="0" lvl="0" indent="0" algn="ctr" rtl="0">
              <a:spcBef>
                <a:spcPts val="0"/>
              </a:spcBef>
              <a:spcAft>
                <a:spcPts val="0"/>
              </a:spcAft>
              <a:buNone/>
            </a:pPr>
            <a:r>
              <a:rPr lang="en-US" dirty="0"/>
              <a:t>ugurkanates97@gmail.com</a:t>
            </a:r>
            <a:endParaRPr dirty="0"/>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Teşekkürler</a:t>
            </a:r>
            <a:endParaRPr dirty="0"/>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100" b="1" dirty="0">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100" dirty="0">
                <a:hlinkClick r:id="rId3"/>
              </a:rPr>
              <a:t>https://maker.robotistan.com/mikrodenetleyici-mikroislemci/</a:t>
            </a:r>
            <a:endParaRPr lang="en" sz="1100" dirty="0">
              <a:solidFill>
                <a:schemeClr val="dk1"/>
              </a:solidFill>
              <a:uFill>
                <a:noFill/>
              </a:uFill>
              <a:latin typeface="Roboto Condensed Light"/>
              <a:ea typeface="Roboto Condensed Light"/>
              <a:sym typeface="Roboto Condensed Light"/>
            </a:endParaRPr>
          </a:p>
          <a:p>
            <a:pPr marL="241300" lvl="0" indent="-196850">
              <a:lnSpc>
                <a:spcPct val="115000"/>
              </a:lnSpc>
              <a:spcBef>
                <a:spcPts val="300"/>
              </a:spcBef>
              <a:buClr>
                <a:schemeClr val="dk1"/>
              </a:buClr>
              <a:buSzPts val="1100"/>
              <a:buFont typeface="Roboto Condensed Light"/>
              <a:buChar char="■"/>
            </a:pPr>
            <a:r>
              <a:rPr lang="en-US" sz="1000" dirty="0">
                <a:hlinkClick r:id="rId4"/>
              </a:rPr>
              <a:t>http://www.kodlamadersi.com/algoritma-nedir.html</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5"/>
              </a:rPr>
              <a:t>https://www.youtube.com/watch?v=-yq1EmTkBCs</a:t>
            </a:r>
            <a:endParaRPr lang="en-US" sz="1000" dirty="0"/>
          </a:p>
          <a:p>
            <a:pPr marL="241300" lvl="0" indent="-196850">
              <a:lnSpc>
                <a:spcPct val="115000"/>
              </a:lnSpc>
              <a:spcBef>
                <a:spcPts val="300"/>
              </a:spcBef>
              <a:buClr>
                <a:schemeClr val="dk1"/>
              </a:buClr>
              <a:buSzPts val="1100"/>
              <a:buFont typeface="Roboto Condensed Light"/>
              <a:buChar char="■"/>
            </a:pPr>
            <a:r>
              <a:rPr lang="en-US" sz="1000" dirty="0">
                <a:hlinkClick r:id="rId6"/>
              </a:rPr>
              <a:t>https://www.goodreads.com/quotes/tag/programming</a:t>
            </a:r>
            <a:endParaRPr lang="en-US" sz="1000" dirty="0"/>
          </a:p>
          <a:p>
            <a:pPr marL="241300" lvl="0" indent="-196850">
              <a:lnSpc>
                <a:spcPct val="115000"/>
              </a:lnSpc>
              <a:spcBef>
                <a:spcPts val="300"/>
              </a:spcBef>
              <a:buClr>
                <a:schemeClr val="dk1"/>
              </a:buClr>
              <a:buSzPts val="1100"/>
              <a:buFont typeface="Roboto Condensed Light"/>
              <a:buChar char="■"/>
            </a:pPr>
            <a:endParaRPr sz="1000" dirty="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Kaynaklar</a:t>
            </a:r>
            <a:endParaRPr dirty="0"/>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dk1"/>
                </a:solidFill>
              </a:rPr>
              <a:t>Başlayalım</a:t>
            </a:r>
            <a:r>
              <a:rPr lang="en-US" dirty="0">
                <a:solidFill>
                  <a:schemeClr val="dk1"/>
                </a:solidFill>
              </a:rPr>
              <a:t> !</a:t>
            </a:r>
          </a:p>
          <a:p>
            <a:pPr marL="0" lvl="0" indent="0" algn="l" rtl="0">
              <a:spcBef>
                <a:spcPts val="0"/>
              </a:spcBef>
              <a:spcAft>
                <a:spcPts val="0"/>
              </a:spcAft>
              <a:buNone/>
            </a:pPr>
            <a:endParaRPr lang="en-US" dirty="0">
              <a:solidFill>
                <a:schemeClr val="dk1"/>
              </a:solidFill>
              <a:latin typeface="Roboto Condensed Light" panose="020B0604020202020204" charset="0"/>
              <a:ea typeface="Roboto Condensed Light" panose="020B0604020202020204" charset="0"/>
            </a:endParaRPr>
          </a:p>
          <a:p>
            <a:pPr marL="0" lvl="0" indent="0" algn="l" rtl="0">
              <a:spcBef>
                <a:spcPts val="0"/>
              </a:spcBef>
              <a:spcAft>
                <a:spcPts val="0"/>
              </a:spcAft>
              <a:buNone/>
            </a:pPr>
            <a:r>
              <a:rPr lang="en-US" dirty="0">
                <a:solidFill>
                  <a:schemeClr val="dk1"/>
                </a:solidFill>
                <a:latin typeface="Roboto Condensed Light" panose="020B0604020202020204" charset="0"/>
                <a:ea typeface="Roboto Condensed Light" panose="020B0604020202020204" charset="0"/>
              </a:rPr>
              <a:t>Ilk </a:t>
            </a:r>
            <a:r>
              <a:rPr lang="en-US" dirty="0" err="1">
                <a:solidFill>
                  <a:schemeClr val="dk1"/>
                </a:solidFill>
                <a:latin typeface="Roboto Condensed Light" panose="020B0604020202020204" charset="0"/>
                <a:ea typeface="Roboto Condensed Light" panose="020B0604020202020204" charset="0"/>
              </a:rPr>
              <a:t>başta</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oyunu</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iki</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kişi</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oynandığını</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biliyoruz</a:t>
            </a:r>
            <a:r>
              <a:rPr lang="en-US" dirty="0">
                <a:solidFill>
                  <a:schemeClr val="dk1"/>
                </a:solidFill>
                <a:latin typeface="Roboto Condensed Light" panose="020B0604020202020204" charset="0"/>
                <a:ea typeface="Roboto Condensed Light" panose="020B0604020202020204" charset="0"/>
              </a:rPr>
              <a:t>.</a:t>
            </a:r>
          </a:p>
          <a:p>
            <a:pPr marL="0" lvl="0" indent="0" algn="l" rtl="0">
              <a:spcBef>
                <a:spcPts val="0"/>
              </a:spcBef>
              <a:spcAft>
                <a:spcPts val="0"/>
              </a:spcAft>
              <a:buNone/>
            </a:pPr>
            <a:r>
              <a:rPr lang="en-US" dirty="0" err="1">
                <a:solidFill>
                  <a:schemeClr val="dk1"/>
                </a:solidFill>
                <a:latin typeface="Roboto Condensed Light" panose="020B0604020202020204" charset="0"/>
                <a:ea typeface="Roboto Condensed Light" panose="020B0604020202020204" charset="0"/>
              </a:rPr>
              <a:t>İki</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adet</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değişken</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tutmamız</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gerek</a:t>
            </a:r>
            <a:endParaRPr lang="en-US" dirty="0">
              <a:solidFill>
                <a:schemeClr val="dk1"/>
              </a:solidFill>
              <a:latin typeface="Roboto Condensed Light" panose="020B0604020202020204" charset="0"/>
              <a:ea typeface="Roboto Condensed Light" panose="020B0604020202020204" charset="0"/>
            </a:endParaRPr>
          </a:p>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oyuncu</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ve</a:t>
            </a:r>
            <a:r>
              <a:rPr lang="en-US" dirty="0">
                <a:solidFill>
                  <a:schemeClr val="dk1"/>
                </a:solidFill>
                <a:latin typeface="Roboto Condensed Light" panose="020B0604020202020204" charset="0"/>
                <a:ea typeface="Roboto Condensed Light" panose="020B0604020202020204" charset="0"/>
              </a:rPr>
              <a:t> </a:t>
            </a:r>
            <a:r>
              <a:rPr lang="en-US" b="1" dirty="0" err="1">
                <a:solidFill>
                  <a:schemeClr val="dk1"/>
                </a:solidFill>
                <a:latin typeface="Roboto Condensed Light" panose="020B0604020202020204" charset="0"/>
                <a:ea typeface="Roboto Condensed Light" panose="020B0604020202020204" charset="0"/>
              </a:rPr>
              <a:t>bilgisayar</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diyelim</a:t>
            </a:r>
            <a:r>
              <a:rPr lang="en-US" dirty="0">
                <a:solidFill>
                  <a:schemeClr val="dk1"/>
                </a:solidFill>
                <a:latin typeface="Roboto Condensed Light" panose="020B0604020202020204" charset="0"/>
                <a:ea typeface="Roboto Condensed Light" panose="020B0604020202020204" charset="0"/>
              </a:rPr>
              <a:t>. Bu </a:t>
            </a:r>
            <a:r>
              <a:rPr lang="en-US" dirty="0" err="1">
                <a:solidFill>
                  <a:schemeClr val="dk1"/>
                </a:solidFill>
                <a:latin typeface="Roboto Condensed Light" panose="020B0604020202020204" charset="0"/>
                <a:ea typeface="Roboto Condensed Light" panose="020B0604020202020204" charset="0"/>
              </a:rPr>
              <a:t>değişkenler</a:t>
            </a:r>
            <a:r>
              <a:rPr lang="en-US" dirty="0">
                <a:solidFill>
                  <a:schemeClr val="dk1"/>
                </a:solidFill>
                <a:latin typeface="Roboto Condensed Light" panose="020B0604020202020204" charset="0"/>
                <a:ea typeface="Roboto Condensed Light" panose="020B0604020202020204" charset="0"/>
              </a:rPr>
              <a:t> 3 </a:t>
            </a:r>
            <a:r>
              <a:rPr lang="en-US" dirty="0" err="1">
                <a:solidFill>
                  <a:schemeClr val="dk1"/>
                </a:solidFill>
                <a:latin typeface="Roboto Condensed Light" panose="020B0604020202020204" charset="0"/>
                <a:ea typeface="Roboto Condensed Light" panose="020B0604020202020204" charset="0"/>
              </a:rPr>
              <a:t>farklı</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değer</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alabiliyorlar</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oyunun</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yapısına</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göre</a:t>
            </a:r>
            <a:endParaRPr lang="en-US" dirty="0">
              <a:solidFill>
                <a:schemeClr val="dk1"/>
              </a:solidFill>
              <a:latin typeface="Roboto Condensed Light" panose="020B0604020202020204" charset="0"/>
              <a:ea typeface="Roboto Condensed Light" panose="020B0604020202020204" charset="0"/>
            </a:endParaRPr>
          </a:p>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tas,kagit</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ve</a:t>
            </a:r>
            <a:r>
              <a:rPr lang="en-US" dirty="0">
                <a:solidFill>
                  <a:schemeClr val="dk1"/>
                </a:solidFill>
                <a:latin typeface="Roboto Condensed Light" panose="020B0604020202020204" charset="0"/>
                <a:ea typeface="Roboto Condensed Light" panose="020B0604020202020204" charset="0"/>
              </a:rPr>
              <a:t> </a:t>
            </a:r>
            <a:r>
              <a:rPr lang="en-US" b="1" dirty="0" err="1">
                <a:solidFill>
                  <a:schemeClr val="dk1"/>
                </a:solidFill>
                <a:latin typeface="Roboto Condensed Light" panose="020B0604020202020204" charset="0"/>
                <a:ea typeface="Roboto Condensed Light" panose="020B0604020202020204" charset="0"/>
              </a:rPr>
              <a:t>makas</a:t>
            </a:r>
            <a:r>
              <a:rPr lang="en-US" b="1" dirty="0">
                <a:solidFill>
                  <a:schemeClr val="dk1"/>
                </a:solidFill>
                <a:latin typeface="Roboto Condensed Light" panose="020B0604020202020204" charset="0"/>
                <a:ea typeface="Roboto Condensed Light" panose="020B0604020202020204" charset="0"/>
              </a:rPr>
              <a:t>  , </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bu</a:t>
            </a:r>
            <a:r>
              <a:rPr lang="en-US" dirty="0">
                <a:solidFill>
                  <a:schemeClr val="dk1"/>
                </a:solidFill>
                <a:latin typeface="Roboto Condensed Light" panose="020B0604020202020204" charset="0"/>
                <a:ea typeface="Roboto Condensed Light" panose="020B0604020202020204" charset="0"/>
              </a:rPr>
              <a:t> 3 </a:t>
            </a:r>
            <a:r>
              <a:rPr lang="en-US" dirty="0" err="1">
                <a:solidFill>
                  <a:schemeClr val="dk1"/>
                </a:solidFill>
                <a:latin typeface="Roboto Condensed Light" panose="020B0604020202020204" charset="0"/>
                <a:ea typeface="Roboto Condensed Light" panose="020B0604020202020204" charset="0"/>
              </a:rPr>
              <a:t>değişken</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değerini</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sürekli</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kullanacağımız</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için</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geçen</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hafta</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öğrendiğimiz</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liste</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yapısında</a:t>
            </a:r>
            <a:r>
              <a:rPr lang="en-US" dirty="0">
                <a:solidFill>
                  <a:schemeClr val="dk1"/>
                </a:solidFill>
                <a:latin typeface="Roboto Condensed Light" panose="020B0604020202020204" charset="0"/>
                <a:ea typeface="Roboto Condensed Light" panose="020B0604020202020204" charset="0"/>
              </a:rPr>
              <a:t> </a:t>
            </a:r>
            <a:r>
              <a:rPr lang="en-US" dirty="0" err="1">
                <a:solidFill>
                  <a:schemeClr val="dk1"/>
                </a:solidFill>
                <a:latin typeface="Roboto Condensed Light" panose="020B0604020202020204" charset="0"/>
                <a:ea typeface="Roboto Condensed Light" panose="020B0604020202020204" charset="0"/>
              </a:rPr>
              <a:t>tutabiliriz</a:t>
            </a:r>
            <a:r>
              <a:rPr lang="en-US" dirty="0">
                <a:solidFill>
                  <a:schemeClr val="dk1"/>
                </a:solidFill>
                <a:latin typeface="Roboto Condensed Light" panose="020B0604020202020204" charset="0"/>
                <a:ea typeface="Roboto Condensed Light" panose="020B0604020202020204" charset="0"/>
              </a:rPr>
              <a:t> </a:t>
            </a:r>
          </a:p>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oyun_liste</a:t>
            </a:r>
            <a:r>
              <a:rPr lang="en-US" b="1" dirty="0">
                <a:solidFill>
                  <a:schemeClr val="dk1"/>
                </a:solidFill>
                <a:latin typeface="Roboto Condensed Light" panose="020B0604020202020204" charset="0"/>
                <a:ea typeface="Roboto Condensed Light" panose="020B0604020202020204" charset="0"/>
              </a:rPr>
              <a:t> </a:t>
            </a:r>
            <a:r>
              <a:rPr lang="en-US" dirty="0">
                <a:solidFill>
                  <a:schemeClr val="dk1"/>
                </a:solidFill>
                <a:latin typeface="Roboto Condensed Light" panose="020B0604020202020204" charset="0"/>
                <a:ea typeface="Roboto Condensed Light" panose="020B0604020202020204" charset="0"/>
              </a:rPr>
              <a:t>= [  “</a:t>
            </a:r>
            <a:r>
              <a:rPr lang="en-US" dirty="0" err="1">
                <a:solidFill>
                  <a:schemeClr val="dk1"/>
                </a:solidFill>
                <a:latin typeface="Roboto Condensed Light" panose="020B0604020202020204" charset="0"/>
                <a:ea typeface="Roboto Condensed Light" panose="020B0604020202020204" charset="0"/>
              </a:rPr>
              <a:t>tas</a:t>
            </a:r>
            <a:r>
              <a:rPr lang="en-US" dirty="0">
                <a:solidFill>
                  <a:schemeClr val="dk1"/>
                </a:solidFill>
                <a:latin typeface="Roboto Condensed Light" panose="020B0604020202020204" charset="0"/>
                <a:ea typeface="Roboto Condensed Light" panose="020B0604020202020204" charset="0"/>
              </a:rPr>
              <a:t>”,”</a:t>
            </a:r>
            <a:r>
              <a:rPr lang="en-US" dirty="0" err="1">
                <a:solidFill>
                  <a:schemeClr val="dk1"/>
                </a:solidFill>
                <a:latin typeface="Roboto Condensed Light" panose="020B0604020202020204" charset="0"/>
                <a:ea typeface="Roboto Condensed Light" panose="020B0604020202020204" charset="0"/>
              </a:rPr>
              <a:t>kagit</a:t>
            </a:r>
            <a:r>
              <a:rPr lang="en-US" dirty="0">
                <a:solidFill>
                  <a:schemeClr val="dk1"/>
                </a:solidFill>
                <a:latin typeface="Roboto Condensed Light" panose="020B0604020202020204" charset="0"/>
                <a:ea typeface="Roboto Condensed Light" panose="020B0604020202020204" charset="0"/>
              </a:rPr>
              <a:t>”,”</a:t>
            </a:r>
            <a:r>
              <a:rPr lang="en-US" dirty="0" err="1">
                <a:solidFill>
                  <a:schemeClr val="dk1"/>
                </a:solidFill>
                <a:latin typeface="Roboto Condensed Light" panose="020B0604020202020204" charset="0"/>
                <a:ea typeface="Roboto Condensed Light" panose="020B0604020202020204" charset="0"/>
              </a:rPr>
              <a:t>makas</a:t>
            </a:r>
            <a:r>
              <a:rPr lang="en-US" dirty="0">
                <a:solidFill>
                  <a:schemeClr val="dk1"/>
                </a:solidFill>
                <a:latin typeface="Roboto Condensed Light" panose="020B0604020202020204" charset="0"/>
                <a:ea typeface="Roboto Condensed Light" panose="020B0604020202020204" charset="0"/>
              </a:rPr>
              <a:t>”]</a:t>
            </a:r>
          </a:p>
          <a:p>
            <a:pPr marL="0" lvl="0" indent="0" algn="l" rtl="0">
              <a:spcBef>
                <a:spcPts val="0"/>
              </a:spcBef>
              <a:spcAft>
                <a:spcPts val="0"/>
              </a:spcAft>
              <a:buNone/>
            </a:pPr>
            <a:r>
              <a:rPr lang="en-US" dirty="0" err="1">
                <a:solidFill>
                  <a:schemeClr val="dk1"/>
                </a:solidFill>
                <a:latin typeface="Roboto Condensed Light" panose="020B0604020202020204" charset="0"/>
                <a:ea typeface="Roboto Condensed Light" panose="020B0604020202020204" charset="0"/>
              </a:rPr>
              <a:t>Algoritmamız</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kurallarına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göre</a:t>
            </a:r>
            <a:r>
              <a:rPr lang="en-US" dirty="0">
                <a:solidFill>
                  <a:srgbClr val="444444"/>
                </a:solidFill>
                <a:latin typeface="Roboto Condensed Light" panose="020B0604020202020204" charset="0"/>
                <a:ea typeface="Roboto Condensed Light" panose="020B0604020202020204" charset="0"/>
              </a:rPr>
              <a:t> 8 </a:t>
            </a:r>
            <a:r>
              <a:rPr lang="en-US" dirty="0" err="1">
                <a:solidFill>
                  <a:srgbClr val="444444"/>
                </a:solidFill>
                <a:latin typeface="Roboto Condensed Light" panose="020B0604020202020204" charset="0"/>
                <a:ea typeface="Roboto Condensed Light" panose="020B0604020202020204" charset="0"/>
              </a:rPr>
              <a:t>farklı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sonuç</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olabilir</a:t>
            </a:r>
            <a:r>
              <a:rPr lang="en-US" dirty="0">
                <a:solidFill>
                  <a:srgbClr val="444444"/>
                </a:solidFill>
                <a:latin typeface="Roboto Condensed Light" panose="020B0604020202020204" charset="0"/>
                <a:ea typeface="Roboto Condensed Light" panose="020B0604020202020204" charset="0"/>
              </a:rPr>
              <a:t>.</a:t>
            </a:r>
          </a:p>
          <a:p>
            <a:pPr marL="0" indent="0">
              <a:buNone/>
            </a:pPr>
            <a:r>
              <a:rPr lang="en-US" dirty="0" err="1">
                <a:solidFill>
                  <a:srgbClr val="444444"/>
                </a:solidFill>
                <a:latin typeface="Roboto Condensed Light" panose="020B0604020202020204" charset="0"/>
                <a:ea typeface="Roboto Condensed Light" panose="020B0604020202020204" charset="0"/>
              </a:rPr>
              <a:t>Aynı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girmeleri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beraberlik</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yanlış</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hamle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hata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vermesi</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oynamasi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kazanmasi</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endParaRPr lang="en-US" dirty="0">
              <a:solidFill>
                <a:srgbClr val="444444"/>
              </a:solidFill>
              <a:latin typeface="Open Sans"/>
            </a:endParaRPr>
          </a:p>
          <a:p>
            <a:pPr marL="0" indent="0">
              <a:buNone/>
            </a:pPr>
            <a:endParaRPr lang="en-US" dirty="0">
              <a:solidFill>
                <a:srgbClr val="444444"/>
              </a:solidFill>
              <a:latin typeface="Open Sans"/>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spTree>
    <p:extLst>
      <p:ext uri="{BB962C8B-B14F-4D97-AF65-F5344CB8AC3E}">
        <p14:creationId xmlns:p14="http://schemas.microsoft.com/office/powerpoint/2010/main" val="8597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259949" y="1299050"/>
            <a:ext cx="6919200"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Algoritmamız</a:t>
            </a:r>
            <a:endParaRPr lang="en-US" b="1" dirty="0">
              <a:solidFill>
                <a:schemeClr val="dk1"/>
              </a:solidFill>
              <a:latin typeface="Roboto Condensed Light" panose="020B0604020202020204" charset="0"/>
              <a:ea typeface="Roboto Condensed Light" panose="020B0604020202020204" charset="0"/>
            </a:endParaRPr>
          </a:p>
          <a:p>
            <a:pPr marL="0" lvl="0" indent="0" algn="l" rtl="0">
              <a:spcBef>
                <a:spcPts val="0"/>
              </a:spcBef>
              <a:spcAft>
                <a:spcPts val="0"/>
              </a:spcAft>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Oyun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kurallarına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göre</a:t>
            </a:r>
            <a:r>
              <a:rPr lang="en-US" dirty="0">
                <a:solidFill>
                  <a:srgbClr val="444444"/>
                </a:solidFill>
                <a:latin typeface="Roboto Condensed Light" panose="020B0604020202020204" charset="0"/>
                <a:ea typeface="Roboto Condensed Light" panose="020B0604020202020204" charset="0"/>
              </a:rPr>
              <a:t> 8 </a:t>
            </a:r>
            <a:r>
              <a:rPr lang="en-US" dirty="0" err="1">
                <a:solidFill>
                  <a:srgbClr val="444444"/>
                </a:solidFill>
                <a:latin typeface="Roboto Condensed Light" panose="020B0604020202020204" charset="0"/>
                <a:ea typeface="Roboto Condensed Light" panose="020B0604020202020204" charset="0"/>
              </a:rPr>
              <a:t>farklı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hamle-gidişat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olabilir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Sonuç</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beraberlik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veya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tarafın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kazanmasıyla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biticektir</a:t>
            </a:r>
            <a:r>
              <a:rPr lang="en-US" dirty="0">
                <a:solidFill>
                  <a:srgbClr val="444444"/>
                </a:solidFill>
                <a:latin typeface="Roboto Condensed Light" panose="020B0604020202020204" charset="0"/>
                <a:ea typeface="Roboto Condensed Light" panose="020B0604020202020204" charset="0"/>
              </a:rPr>
              <a:t>.</a:t>
            </a:r>
          </a:p>
          <a:p>
            <a:pPr marL="0" indent="0">
              <a:buNone/>
            </a:pP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1- </a:t>
            </a:r>
            <a:r>
              <a:rPr lang="en-US" dirty="0" err="1">
                <a:solidFill>
                  <a:srgbClr val="444444"/>
                </a:solidFill>
                <a:latin typeface="Roboto Condensed Light" panose="020B0604020202020204" charset="0"/>
                <a:ea typeface="Roboto Condensed Light" panose="020B0604020202020204" charset="0"/>
              </a:rPr>
              <a:t>Aynı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girmeleri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beraberlik</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2 -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yanlış</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hamle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hata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vermesi</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3 -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4-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5-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oynamasi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kazanmasi</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6 -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kagit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7- </a:t>
            </a:r>
            <a:r>
              <a:rPr lang="en-US" dirty="0" err="1">
                <a:solidFill>
                  <a:srgbClr val="444444"/>
                </a:solidFill>
                <a:latin typeface="Roboto Condensed Light" panose="020B0604020202020204" charset="0"/>
                <a:ea typeface="Roboto Condensed Light" panose="020B0604020202020204" charset="0"/>
              </a:rPr>
              <a:t>Oyuncunun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oynamasi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a:solidFill>
                  <a:srgbClr val="444444"/>
                </a:solidFill>
                <a:latin typeface="Roboto Condensed Light" panose="020B0604020202020204" charset="0"/>
                <a:ea typeface="Roboto Condensed Light" panose="020B0604020202020204" charset="0"/>
              </a:rPr>
              <a:t>8- </a:t>
            </a:r>
            <a:r>
              <a:rPr lang="en-US" dirty="0" err="1">
                <a:solidFill>
                  <a:srgbClr val="444444"/>
                </a:solidFill>
                <a:latin typeface="Roboto Condensed Light" panose="020B0604020202020204" charset="0"/>
                <a:ea typeface="Roboto Condensed Light" panose="020B0604020202020204" charset="0"/>
              </a:rPr>
              <a:t>Oyuncun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makas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oynayip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rakibin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tas</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oynamaması</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oyunun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kazanması</a:t>
            </a:r>
            <a:r>
              <a:rPr lang="en-US" dirty="0">
                <a:solidFill>
                  <a:srgbClr val="444444"/>
                </a:solidFill>
                <a:latin typeface="Roboto Condensed Light" panose="020B0604020202020204" charset="0"/>
                <a:ea typeface="Roboto Condensed Light" panose="020B0604020202020204" charset="0"/>
              </a:rPr>
              <a:t> </a:t>
            </a:r>
            <a:endParaRPr lang="en-US" dirty="0">
              <a:solidFill>
                <a:srgbClr val="444444"/>
              </a:solidFill>
              <a:latin typeface="Open Sans"/>
            </a:endParaRPr>
          </a:p>
          <a:p>
            <a:pPr marL="0" indent="0">
              <a:buNone/>
            </a:pPr>
            <a:endParaRPr lang="en-US" dirty="0">
              <a:solidFill>
                <a:srgbClr val="444444"/>
              </a:solidFill>
              <a:latin typeface="Open Sans"/>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pic>
        <p:nvPicPr>
          <p:cNvPr id="2050" name="Picture 2" descr="Your First Python Game: Rock, Paper, Scissors">
            <a:extLst>
              <a:ext uri="{FF2B5EF4-FFF2-40B4-BE49-F238E27FC236}">
                <a16:creationId xmlns:a16="http://schemas.microsoft.com/office/drawing/2014/main" id="{7833BBAB-9013-462F-A6EB-C8DE55DEA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178" y="2856214"/>
            <a:ext cx="3697941" cy="20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259949" y="1299050"/>
            <a:ext cx="6919200"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Algoritmamız</a:t>
            </a:r>
            <a:endParaRPr lang="en-US" b="1" dirty="0">
              <a:solidFill>
                <a:schemeClr val="dk1"/>
              </a:solidFill>
              <a:latin typeface="Roboto Condensed Light" panose="020B0604020202020204" charset="0"/>
              <a:ea typeface="Roboto Condensed Light" panose="020B0604020202020204" charset="0"/>
            </a:endParaRPr>
          </a:p>
          <a:p>
            <a:pPr marL="0" indent="0">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Kullanıcıdan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oynayacağı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klavyeden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almamız</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gerekiyor</a:t>
            </a:r>
            <a:r>
              <a:rPr lang="en-US" dirty="0">
                <a:solidFill>
                  <a:srgbClr val="444444"/>
                </a:solidFill>
                <a:latin typeface="Roboto Condensed Light" panose="020B0604020202020204" charset="0"/>
                <a:ea typeface="Roboto Condensed Light" panose="020B0604020202020204" charset="0"/>
              </a:rPr>
              <a:t>. </a:t>
            </a:r>
          </a:p>
          <a:p>
            <a:pPr marL="0" indent="0">
              <a:buNone/>
            </a:pPr>
            <a:r>
              <a:rPr lang="en-US" dirty="0">
                <a:solidFill>
                  <a:srgbClr val="444444"/>
                </a:solidFill>
                <a:latin typeface="Roboto Condensed Light" panose="020B0604020202020204" charset="0"/>
                <a:ea typeface="Roboto Condensed Light" panose="020B0604020202020204" charset="0"/>
              </a:rPr>
              <a:t>Bunun </a:t>
            </a:r>
            <a:r>
              <a:rPr lang="en-US" dirty="0" err="1">
                <a:solidFill>
                  <a:srgbClr val="444444"/>
                </a:solidFill>
                <a:latin typeface="Roboto Condensed Light" panose="020B0604020202020204" charset="0"/>
                <a:ea typeface="Roboto Condensed Light" panose="020B0604020202020204" charset="0"/>
              </a:rPr>
              <a:t>için</a:t>
            </a:r>
            <a:r>
              <a:rPr lang="en-US" dirty="0">
                <a:solidFill>
                  <a:srgbClr val="444444"/>
                </a:solidFill>
                <a:latin typeface="Roboto Condensed Light" panose="020B0604020202020204" charset="0"/>
                <a:ea typeface="Roboto Condensed Light" panose="020B0604020202020204" charset="0"/>
              </a:rPr>
              <a:t> </a:t>
            </a:r>
          </a:p>
          <a:p>
            <a:pPr marL="0" indent="0">
              <a:buNone/>
            </a:pPr>
            <a:endParaRPr lang="en-US" dirty="0">
              <a:solidFill>
                <a:srgbClr val="444444"/>
              </a:solidFill>
              <a:latin typeface="Open Sans"/>
            </a:endParaRPr>
          </a:p>
          <a:p>
            <a:pPr marL="0" indent="0">
              <a:buNone/>
            </a:pPr>
            <a:endParaRPr lang="en-US" dirty="0">
              <a:solidFill>
                <a:srgbClr val="444444"/>
              </a:solidFill>
              <a:latin typeface="Open Sans"/>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Input </a:t>
            </a:r>
            <a:r>
              <a:rPr lang="en-US" dirty="0" err="1">
                <a:solidFill>
                  <a:schemeClr val="dk1"/>
                </a:solidFill>
              </a:rPr>
              <a:t>fonksiyonu</a:t>
            </a:r>
            <a:r>
              <a:rPr lang="en-US" dirty="0">
                <a:solidFill>
                  <a:schemeClr val="dk1"/>
                </a:solidFill>
              </a:rPr>
              <a:t> </a:t>
            </a:r>
            <a:r>
              <a:rPr lang="en-US" dirty="0" err="1">
                <a:solidFill>
                  <a:schemeClr val="dk1"/>
                </a:solidFill>
              </a:rPr>
              <a:t>bunu</a:t>
            </a:r>
            <a:r>
              <a:rPr lang="en-US" dirty="0">
                <a:solidFill>
                  <a:schemeClr val="dk1"/>
                </a:solidFill>
              </a:rPr>
              <a:t> </a:t>
            </a:r>
            <a:r>
              <a:rPr lang="en-US" dirty="0" err="1">
                <a:solidFill>
                  <a:schemeClr val="dk1"/>
                </a:solidFill>
              </a:rPr>
              <a:t>bize</a:t>
            </a:r>
            <a:r>
              <a:rPr lang="en-US" dirty="0">
                <a:solidFill>
                  <a:schemeClr val="dk1"/>
                </a:solidFill>
              </a:rPr>
              <a:t> </a:t>
            </a:r>
            <a:r>
              <a:rPr lang="en-US" dirty="0" err="1">
                <a:solidFill>
                  <a:schemeClr val="dk1"/>
                </a:solidFill>
              </a:rPr>
              <a:t>sagliyor</a:t>
            </a:r>
            <a:r>
              <a:rPr lang="en-US" dirty="0">
                <a:solidFill>
                  <a:schemeClr val="dk1"/>
                </a:solidFill>
              </a:rPr>
              <a:t> , </a:t>
            </a:r>
            <a:r>
              <a:rPr lang="en-US" dirty="0" err="1">
                <a:solidFill>
                  <a:schemeClr val="dk1"/>
                </a:solidFill>
              </a:rPr>
              <a:t>içine</a:t>
            </a:r>
            <a:r>
              <a:rPr lang="en-US" dirty="0">
                <a:solidFill>
                  <a:schemeClr val="dk1"/>
                </a:solidFill>
              </a:rPr>
              <a:t> ne </a:t>
            </a:r>
            <a:r>
              <a:rPr lang="en-US" dirty="0" err="1">
                <a:solidFill>
                  <a:schemeClr val="dk1"/>
                </a:solidFill>
              </a:rPr>
              <a:t>için</a:t>
            </a:r>
            <a:r>
              <a:rPr lang="en-US" dirty="0">
                <a:solidFill>
                  <a:schemeClr val="dk1"/>
                </a:solidFill>
              </a:rPr>
              <a:t> input </a:t>
            </a:r>
            <a:r>
              <a:rPr lang="en-US" dirty="0" err="1">
                <a:solidFill>
                  <a:schemeClr val="dk1"/>
                </a:solidFill>
              </a:rPr>
              <a:t>aldıgımızı</a:t>
            </a:r>
            <a:r>
              <a:rPr lang="en-US" dirty="0">
                <a:solidFill>
                  <a:schemeClr val="dk1"/>
                </a:solidFill>
              </a:rPr>
              <a:t> </a:t>
            </a:r>
            <a:r>
              <a:rPr lang="en-US" dirty="0" err="1">
                <a:solidFill>
                  <a:schemeClr val="dk1"/>
                </a:solidFill>
              </a:rPr>
              <a:t>yazabiliriz</a:t>
            </a:r>
            <a:r>
              <a:rPr lang="en-US" dirty="0">
                <a:solidFill>
                  <a:schemeClr val="dk1"/>
                </a:solidFill>
              </a:rPr>
              <a:t> (</a:t>
            </a:r>
            <a:r>
              <a:rPr lang="en-US" dirty="0" err="1">
                <a:solidFill>
                  <a:schemeClr val="dk1"/>
                </a:solidFill>
              </a:rPr>
              <a:t>bu</a:t>
            </a:r>
            <a:r>
              <a:rPr lang="en-US" dirty="0">
                <a:solidFill>
                  <a:schemeClr val="dk1"/>
                </a:solidFill>
              </a:rPr>
              <a:t> </a:t>
            </a:r>
            <a:r>
              <a:rPr lang="en-US" dirty="0" err="1">
                <a:solidFill>
                  <a:schemeClr val="dk1"/>
                </a:solidFill>
              </a:rPr>
              <a:t>sayede</a:t>
            </a:r>
            <a:r>
              <a:rPr lang="en-US" dirty="0">
                <a:solidFill>
                  <a:schemeClr val="dk1"/>
                </a:solidFill>
              </a:rPr>
              <a:t> </a:t>
            </a:r>
            <a:r>
              <a:rPr lang="en-US" dirty="0" err="1">
                <a:solidFill>
                  <a:schemeClr val="dk1"/>
                </a:solidFill>
              </a:rPr>
              <a:t>kullanıcı</a:t>
            </a:r>
            <a:r>
              <a:rPr lang="en-US" dirty="0">
                <a:solidFill>
                  <a:schemeClr val="dk1"/>
                </a:solidFill>
              </a:rPr>
              <a:t> </a:t>
            </a:r>
            <a:r>
              <a:rPr lang="en-US" dirty="0" err="1">
                <a:solidFill>
                  <a:schemeClr val="dk1"/>
                </a:solidFill>
              </a:rPr>
              <a:t>ona</a:t>
            </a:r>
            <a:r>
              <a:rPr lang="en-US" dirty="0">
                <a:solidFill>
                  <a:schemeClr val="dk1"/>
                </a:solidFill>
              </a:rPr>
              <a:t> </a:t>
            </a:r>
            <a:r>
              <a:rPr lang="en-US" dirty="0" err="1">
                <a:solidFill>
                  <a:schemeClr val="dk1"/>
                </a:solidFill>
              </a:rPr>
              <a:t>göre</a:t>
            </a:r>
            <a:r>
              <a:rPr lang="en-US" dirty="0">
                <a:solidFill>
                  <a:schemeClr val="dk1"/>
                </a:solidFill>
              </a:rPr>
              <a:t> </a:t>
            </a:r>
            <a:r>
              <a:rPr lang="en-US" dirty="0" err="1">
                <a:solidFill>
                  <a:schemeClr val="dk1"/>
                </a:solidFill>
              </a:rPr>
              <a:t>cevap</a:t>
            </a:r>
            <a:r>
              <a:rPr lang="en-US" dirty="0">
                <a:solidFill>
                  <a:schemeClr val="dk1"/>
                </a:solidFill>
              </a:rPr>
              <a:t> </a:t>
            </a:r>
            <a:r>
              <a:rPr lang="en-US" dirty="0" err="1">
                <a:solidFill>
                  <a:schemeClr val="dk1"/>
                </a:solidFill>
              </a:rPr>
              <a:t>verecektir</a:t>
            </a:r>
            <a:r>
              <a:rPr lang="en-US" dirty="0">
                <a:solidFill>
                  <a:schemeClr val="dk1"/>
                </a:solidFill>
              </a:rPr>
              <a: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Bu </a:t>
            </a:r>
            <a:r>
              <a:rPr lang="en-US" dirty="0" err="1">
                <a:solidFill>
                  <a:schemeClr val="dk1"/>
                </a:solidFill>
              </a:rPr>
              <a:t>komutu</a:t>
            </a:r>
            <a:r>
              <a:rPr lang="en-US" dirty="0">
                <a:solidFill>
                  <a:schemeClr val="dk1"/>
                </a:solidFill>
              </a:rPr>
              <a:t> </a:t>
            </a:r>
            <a:r>
              <a:rPr lang="en-US" dirty="0" err="1">
                <a:solidFill>
                  <a:schemeClr val="dk1"/>
                </a:solidFill>
              </a:rPr>
              <a:t>çalıştırınca</a:t>
            </a:r>
            <a:r>
              <a:rPr lang="en-US" dirty="0">
                <a:solidFill>
                  <a:schemeClr val="dk1"/>
                </a:solidFill>
              </a:rPr>
              <a:t> </a:t>
            </a:r>
            <a:r>
              <a:rPr lang="en-US" dirty="0" err="1">
                <a:solidFill>
                  <a:schemeClr val="dk1"/>
                </a:solidFill>
              </a:rPr>
              <a:t>kullanıcının</a:t>
            </a:r>
            <a:r>
              <a:rPr lang="en-US" dirty="0">
                <a:solidFill>
                  <a:schemeClr val="dk1"/>
                </a:solidFill>
              </a:rPr>
              <a:t> program </a:t>
            </a:r>
            <a:r>
              <a:rPr lang="en-US" dirty="0" err="1">
                <a:solidFill>
                  <a:schemeClr val="dk1"/>
                </a:solidFill>
              </a:rPr>
              <a:t>duraklayacak</a:t>
            </a:r>
            <a:r>
              <a:rPr lang="en-US" dirty="0">
                <a:solidFill>
                  <a:schemeClr val="dk1"/>
                </a:solidFill>
              </a:rPr>
              <a:t> </a:t>
            </a:r>
            <a:r>
              <a:rPr lang="en-US" dirty="0" err="1">
                <a:solidFill>
                  <a:schemeClr val="dk1"/>
                </a:solidFill>
              </a:rPr>
              <a:t>ve</a:t>
            </a:r>
            <a:r>
              <a:rPr lang="en-US" dirty="0">
                <a:solidFill>
                  <a:schemeClr val="dk1"/>
                </a:solidFill>
              </a:rPr>
              <a:t> </a:t>
            </a:r>
            <a:r>
              <a:rPr lang="en-US" dirty="0" err="1">
                <a:solidFill>
                  <a:schemeClr val="dk1"/>
                </a:solidFill>
              </a:rPr>
              <a:t>cevap</a:t>
            </a:r>
            <a:r>
              <a:rPr lang="en-US" dirty="0">
                <a:solidFill>
                  <a:schemeClr val="dk1"/>
                </a:solidFill>
              </a:rPr>
              <a:t> </a:t>
            </a:r>
            <a:r>
              <a:rPr lang="en-US" dirty="0" err="1">
                <a:solidFill>
                  <a:schemeClr val="dk1"/>
                </a:solidFill>
              </a:rPr>
              <a:t>verene</a:t>
            </a:r>
            <a:r>
              <a:rPr lang="en-US" dirty="0">
                <a:solidFill>
                  <a:schemeClr val="dk1"/>
                </a:solidFill>
              </a:rPr>
              <a:t> </a:t>
            </a:r>
            <a:r>
              <a:rPr lang="en-US" dirty="0" err="1">
                <a:solidFill>
                  <a:schemeClr val="dk1"/>
                </a:solidFill>
              </a:rPr>
              <a:t>kadar</a:t>
            </a:r>
            <a:r>
              <a:rPr lang="en-US" dirty="0">
                <a:solidFill>
                  <a:schemeClr val="dk1"/>
                </a:solidFill>
              </a:rPr>
              <a:t> </a:t>
            </a:r>
            <a:r>
              <a:rPr lang="en-US" dirty="0" err="1">
                <a:solidFill>
                  <a:schemeClr val="dk1"/>
                </a:solidFill>
              </a:rPr>
              <a:t>kod</a:t>
            </a:r>
            <a:r>
              <a:rPr lang="en-US" dirty="0">
                <a:solidFill>
                  <a:schemeClr val="dk1"/>
                </a:solidFill>
              </a:rPr>
              <a:t> </a:t>
            </a:r>
            <a:r>
              <a:rPr lang="en-US" dirty="0" err="1">
                <a:solidFill>
                  <a:schemeClr val="dk1"/>
                </a:solidFill>
              </a:rPr>
              <a:t>ilerlemeyecektir</a:t>
            </a:r>
            <a:r>
              <a:rPr lang="en-US" dirty="0">
                <a:solidFill>
                  <a:schemeClr val="dk1"/>
                </a:solidFill>
              </a:rPr>
              <a:t>.</a:t>
            </a: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sp>
        <p:nvSpPr>
          <p:cNvPr id="3" name="Rectangle 2">
            <a:extLst>
              <a:ext uri="{FF2B5EF4-FFF2-40B4-BE49-F238E27FC236}">
                <a16:creationId xmlns:a16="http://schemas.microsoft.com/office/drawing/2014/main" id="{61EC29D7-3D2F-4116-A004-C460960BB403}"/>
              </a:ext>
            </a:extLst>
          </p:cNvPr>
          <p:cNvSpPr>
            <a:spLocks noChangeArrowheads="1"/>
          </p:cNvSpPr>
          <p:nvPr/>
        </p:nvSpPr>
        <p:spPr bwMode="auto">
          <a:xfrm>
            <a:off x="389964" y="2323356"/>
            <a:ext cx="2055050" cy="15388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444444"/>
                </a:solidFill>
                <a:effectLst/>
                <a:latin typeface="Arial Unicode MS"/>
              </a:rPr>
              <a:t>oyuncu</a:t>
            </a:r>
            <a:r>
              <a:rPr kumimoji="0" lang="en-US" altLang="en-US" sz="1000" b="0" i="0" u="none" strike="noStrike" cap="none" normalizeH="0" baseline="0" dirty="0">
                <a:ln>
                  <a:noFill/>
                </a:ln>
                <a:solidFill>
                  <a:srgbClr val="444444"/>
                </a:solidFill>
                <a:effectLst/>
                <a:latin typeface="Arial Unicode MS"/>
              </a:rPr>
              <a:t> = input(</a:t>
            </a:r>
            <a:r>
              <a:rPr kumimoji="0" lang="en-US" altLang="en-US" sz="1000" b="0" i="0" u="none" strike="noStrike" cap="none" normalizeH="0" baseline="0" dirty="0">
                <a:ln>
                  <a:noFill/>
                </a:ln>
                <a:solidFill>
                  <a:srgbClr val="880000"/>
                </a:solidFill>
                <a:effectLst/>
                <a:latin typeface="Arial Unicode MS"/>
              </a:rPr>
              <a:t>“</a:t>
            </a:r>
            <a:r>
              <a:rPr kumimoji="0" lang="en-US" altLang="en-US" sz="1000" b="0" i="0" u="none" strike="noStrike" cap="none" normalizeH="0" baseline="0" dirty="0" err="1">
                <a:ln>
                  <a:noFill/>
                </a:ln>
                <a:solidFill>
                  <a:srgbClr val="880000"/>
                </a:solidFill>
                <a:effectLst/>
                <a:latin typeface="Arial Unicode MS"/>
              </a:rPr>
              <a:t>tas</a:t>
            </a:r>
            <a:r>
              <a:rPr kumimoji="0" lang="en-US" altLang="en-US" sz="1000" b="0" i="0" u="none" strike="noStrike" cap="none" normalizeH="0" baseline="0" dirty="0">
                <a:ln>
                  <a:noFill/>
                </a:ln>
                <a:solidFill>
                  <a:srgbClr val="880000"/>
                </a:solidFill>
                <a:effectLst/>
                <a:latin typeface="Arial Unicode MS"/>
              </a:rPr>
              <a:t>, </a:t>
            </a:r>
            <a:r>
              <a:rPr kumimoji="0" lang="en-US" altLang="en-US" sz="1000" b="0" i="0" u="none" strike="noStrike" cap="none" normalizeH="0" baseline="0" dirty="0" err="1">
                <a:ln>
                  <a:noFill/>
                </a:ln>
                <a:solidFill>
                  <a:srgbClr val="880000"/>
                </a:solidFill>
                <a:effectLst/>
                <a:latin typeface="Arial Unicode MS"/>
              </a:rPr>
              <a:t>kagit</a:t>
            </a:r>
            <a:r>
              <a:rPr kumimoji="0" lang="en-US" altLang="en-US" sz="1000" b="0" i="0" u="none" strike="noStrike" cap="none" normalizeH="0" baseline="0" dirty="0">
                <a:ln>
                  <a:noFill/>
                </a:ln>
                <a:solidFill>
                  <a:srgbClr val="880000"/>
                </a:solidFill>
                <a:effectLst/>
                <a:latin typeface="Arial Unicode MS"/>
              </a:rPr>
              <a:t>, </a:t>
            </a:r>
            <a:r>
              <a:rPr kumimoji="0" lang="en-US" altLang="en-US" sz="1000" b="0" i="0" u="none" strike="noStrike" cap="none" normalizeH="0" baseline="0" dirty="0" err="1">
                <a:ln>
                  <a:noFill/>
                </a:ln>
                <a:solidFill>
                  <a:srgbClr val="880000"/>
                </a:solidFill>
                <a:effectLst/>
                <a:latin typeface="Arial Unicode MS"/>
              </a:rPr>
              <a:t>makas</a:t>
            </a:r>
            <a:r>
              <a:rPr kumimoji="0" lang="en-US" altLang="en-US" sz="1000" b="0" i="0" u="none" strike="noStrike" cap="none" normalizeH="0" baseline="0" dirty="0">
                <a:ln>
                  <a:noFill/>
                </a:ln>
                <a:solidFill>
                  <a:srgbClr val="880000"/>
                </a:solidFill>
                <a:effectLst/>
                <a:latin typeface="Arial Unicode MS"/>
              </a:rPr>
              <a:t>?"</a:t>
            </a:r>
            <a:r>
              <a:rPr kumimoji="0" lang="en-US" altLang="en-US" sz="1000" b="0" i="0" u="none" strike="noStrike" cap="none" normalizeH="0" baseline="0" dirty="0">
                <a:ln>
                  <a:noFill/>
                </a:ln>
                <a:solidFill>
                  <a:srgbClr val="444444"/>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478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259949" y="1299050"/>
            <a:ext cx="8789922"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Algoritmamız</a:t>
            </a:r>
            <a:endParaRPr lang="en-US" b="1" dirty="0">
              <a:solidFill>
                <a:schemeClr val="dk1"/>
              </a:solidFill>
              <a:latin typeface="Roboto Condensed Light" panose="020B0604020202020204" charset="0"/>
              <a:ea typeface="Roboto Condensed Light" panose="020B0604020202020204" charset="0"/>
            </a:endParaRPr>
          </a:p>
          <a:p>
            <a:pPr marL="0" indent="0">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Bilgisayar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nasıl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oynayacak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peki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Kasanın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içinde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birisi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oturup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cevap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verecek</a:t>
            </a:r>
            <a:r>
              <a:rPr lang="en-US" dirty="0">
                <a:solidFill>
                  <a:srgbClr val="444444"/>
                </a:solidFill>
                <a:latin typeface="Roboto Condensed Light" panose="020B0604020202020204" charset="0"/>
                <a:ea typeface="Roboto Condensed Light" panose="020B0604020202020204" charset="0"/>
              </a:rPr>
              <a:t> ???</a:t>
            </a:r>
          </a:p>
          <a:p>
            <a:pPr marL="0" indent="0">
              <a:buNone/>
            </a:pP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Bilgisayarın</a:t>
            </a:r>
            <a:r>
              <a:rPr lang="en-US" dirty="0">
                <a:solidFill>
                  <a:srgbClr val="444444"/>
                </a:solidFill>
                <a:latin typeface="Roboto Condensed Light" panose="020B0604020202020204" charset="0"/>
                <a:ea typeface="Roboto Condensed Light" panose="020B0604020202020204" charset="0"/>
              </a:rPr>
              <a:t> </a:t>
            </a:r>
            <a:r>
              <a:rPr lang="en-US" b="1" dirty="0">
                <a:solidFill>
                  <a:srgbClr val="444444"/>
                </a:solidFill>
                <a:latin typeface="Roboto Condensed Light" panose="020B0604020202020204" charset="0"/>
                <a:ea typeface="Roboto Condensed Light" panose="020B0604020202020204" charset="0"/>
              </a:rPr>
              <a:t>random/</a:t>
            </a:r>
            <a:r>
              <a:rPr lang="en-US" b="1"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hareketler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yapmasını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sağlamamız</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gerekiyor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Bunu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yapmanın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birçok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yolu</a:t>
            </a:r>
            <a:r>
              <a:rPr lang="en-US" dirty="0">
                <a:solidFill>
                  <a:srgbClr val="444444"/>
                </a:solidFill>
                <a:latin typeface="Roboto Condensed Light" panose="020B0604020202020204" charset="0"/>
                <a:ea typeface="Roboto Condensed Light" panose="020B0604020202020204" charset="0"/>
              </a:rPr>
              <a:t> var </a:t>
            </a:r>
            <a:r>
              <a:rPr lang="en-US" dirty="0" err="1">
                <a:solidFill>
                  <a:srgbClr val="444444"/>
                </a:solidFill>
                <a:latin typeface="Roboto Condensed Light" panose="020B0604020202020204" charset="0"/>
                <a:ea typeface="Roboto Condensed Light" panose="020B0604020202020204" charset="0"/>
              </a:rPr>
              <a:t>fakat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bizim</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kolay</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yol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çoğu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dilin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sağladığı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fonksiyonlar</a:t>
            </a:r>
            <a:r>
              <a:rPr lang="en-US" dirty="0">
                <a:solidFill>
                  <a:srgbClr val="444444"/>
                </a:solidFill>
                <a:latin typeface="Roboto Condensed Light" panose="020B0604020202020204" charset="0"/>
                <a:ea typeface="Roboto Condensed Light" panose="020B0604020202020204" charset="0"/>
              </a:rPr>
              <a:t>. Bu </a:t>
            </a:r>
            <a:r>
              <a:rPr lang="en-US" dirty="0" err="1">
                <a:solidFill>
                  <a:srgbClr val="444444"/>
                </a:solidFill>
                <a:latin typeface="Roboto Condensed Light" panose="020B0604020202020204" charset="0"/>
                <a:ea typeface="Roboto Condensed Light" panose="020B0604020202020204" charset="0"/>
              </a:rPr>
              <a:t>fonksiyonlar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arkada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çok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karmaşık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algoritmalar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kullanarak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bilgisayarın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içinde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tuttuğu</a:t>
            </a:r>
            <a:r>
              <a:rPr lang="en-US" dirty="0">
                <a:solidFill>
                  <a:srgbClr val="444444"/>
                </a:solidFill>
                <a:latin typeface="Roboto Condensed Light" panose="020B0604020202020204" charset="0"/>
                <a:ea typeface="Roboto Condensed Light" panose="020B0604020202020204" charset="0"/>
              </a:rPr>
              <a:t> </a:t>
            </a:r>
            <a:r>
              <a:rPr lang="en-US" b="1" dirty="0" err="1">
                <a:solidFill>
                  <a:srgbClr val="444444"/>
                </a:solidFill>
                <a:latin typeface="Roboto Condensed Light" panose="020B0604020202020204" charset="0"/>
                <a:ea typeface="Roboto Condensed Light" panose="020B0604020202020204" charset="0"/>
              </a:rPr>
              <a:t>fiziksel</a:t>
            </a:r>
            <a:r>
              <a:rPr lang="en-US" b="1" dirty="0">
                <a:solidFill>
                  <a:srgbClr val="444444"/>
                </a:solidFill>
                <a:latin typeface="Roboto Condensed Light" panose="020B0604020202020204" charset="0"/>
                <a:ea typeface="Roboto Condensed Light" panose="020B0604020202020204" charset="0"/>
              </a:rPr>
              <a:t> zaman </a:t>
            </a:r>
            <a:r>
              <a:rPr lang="en-US" b="1" dirty="0" err="1">
                <a:solidFill>
                  <a:srgbClr val="444444"/>
                </a:solidFill>
                <a:latin typeface="Roboto Condensed Light" panose="020B0604020202020204" charset="0"/>
                <a:ea typeface="Roboto Condensed Light" panose="020B0604020202020204" charset="0"/>
              </a:rPr>
              <a:t>sensörleri</a:t>
            </a:r>
            <a:r>
              <a:rPr lang="en-US" b="1" dirty="0">
                <a:solidFill>
                  <a:srgbClr val="444444"/>
                </a:solidFill>
                <a:latin typeface="Roboto Condensed Light" panose="020B0604020202020204" charset="0"/>
                <a:ea typeface="Roboto Condensed Light" panose="020B0604020202020204" charset="0"/>
              </a:rPr>
              <a:t> </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bize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sayı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üretimi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yapabilmektedirler</a:t>
            </a:r>
            <a:r>
              <a:rPr lang="en-US" dirty="0">
                <a:solidFill>
                  <a:srgbClr val="444444"/>
                </a:solidFill>
                <a:latin typeface="Roboto Condensed Light" panose="020B0604020202020204" charset="0"/>
                <a:ea typeface="Roboto Condensed Light" panose="020B0604020202020204" charset="0"/>
              </a:rPr>
              <a:t>.</a:t>
            </a:r>
          </a:p>
          <a:p>
            <a:pPr marL="0" indent="0">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Bizim</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yapmamız</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gereken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tek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şey</a:t>
            </a:r>
            <a:r>
              <a:rPr lang="en-US" dirty="0">
                <a:solidFill>
                  <a:srgbClr val="444444"/>
                </a:solidFill>
                <a:latin typeface="Roboto Condensed Light" panose="020B0604020202020204" charset="0"/>
                <a:ea typeface="Roboto Condensed Light" panose="020B0604020202020204" charset="0"/>
              </a:rPr>
              <a:t> </a:t>
            </a:r>
          </a:p>
          <a:p>
            <a:pPr marL="0" indent="0">
              <a:buNone/>
            </a:pPr>
            <a:r>
              <a:rPr lang="en-US" dirty="0">
                <a:solidFill>
                  <a:srgbClr val="444444"/>
                </a:solidFill>
                <a:latin typeface="Roboto Condensed Light" panose="020B0604020202020204" charset="0"/>
                <a:ea typeface="Roboto Condensed Light" panose="020B0604020202020204" charset="0"/>
              </a:rPr>
              <a:t>Random </a:t>
            </a:r>
            <a:r>
              <a:rPr lang="en-US" dirty="0" err="1">
                <a:solidFill>
                  <a:srgbClr val="444444"/>
                </a:solidFill>
                <a:latin typeface="Roboto Condensed Light" panose="020B0604020202020204" charset="0"/>
                <a:ea typeface="Roboto Condensed Light" panose="020B0604020202020204" charset="0"/>
              </a:rPr>
              <a:t>kütüphanesini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kodumuza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eklemek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fonksiyonu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çağırmak</a:t>
            </a:r>
            <a:endParaRPr lang="en-US" dirty="0">
              <a:solidFill>
                <a:srgbClr val="444444"/>
              </a:solidFill>
              <a:latin typeface="Roboto Condensed Light" panose="020B0604020202020204" charset="0"/>
              <a:ea typeface="Roboto Condensed Light" panose="020B0604020202020204" charset="0"/>
            </a:endParaRPr>
          </a:p>
          <a:p>
            <a:pPr marL="0" indent="0">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r>
              <a:rPr lang="en-US" dirty="0" err="1">
                <a:solidFill>
                  <a:schemeClr val="dk1"/>
                </a:solidFill>
              </a:rPr>
              <a:t>Bilgisayar</a:t>
            </a:r>
            <a:r>
              <a:rPr lang="en-US" dirty="0">
                <a:solidFill>
                  <a:schemeClr val="dk1"/>
                </a:solidFill>
              </a:rPr>
              <a:t> 0 </a:t>
            </a:r>
            <a:r>
              <a:rPr lang="en-US" dirty="0" err="1">
                <a:solidFill>
                  <a:schemeClr val="dk1"/>
                </a:solidFill>
              </a:rPr>
              <a:t>ile</a:t>
            </a:r>
            <a:r>
              <a:rPr lang="en-US" dirty="0">
                <a:solidFill>
                  <a:schemeClr val="dk1"/>
                </a:solidFill>
              </a:rPr>
              <a:t> 2 </a:t>
            </a:r>
            <a:r>
              <a:rPr lang="en-US" dirty="0" err="1">
                <a:solidFill>
                  <a:schemeClr val="dk1"/>
                </a:solidFill>
              </a:rPr>
              <a:t>arasında</a:t>
            </a:r>
            <a:r>
              <a:rPr lang="en-US" dirty="0">
                <a:solidFill>
                  <a:schemeClr val="dk1"/>
                </a:solidFill>
              </a:rPr>
              <a:t> 2’de </a:t>
            </a:r>
            <a:r>
              <a:rPr lang="en-US" dirty="0" err="1">
                <a:solidFill>
                  <a:schemeClr val="dk1"/>
                </a:solidFill>
              </a:rPr>
              <a:t>dahil</a:t>
            </a:r>
            <a:r>
              <a:rPr lang="en-US" dirty="0">
                <a:solidFill>
                  <a:schemeClr val="dk1"/>
                </a:solidFill>
              </a:rPr>
              <a:t> </a:t>
            </a:r>
            <a:r>
              <a:rPr lang="en-US" dirty="0" err="1">
                <a:solidFill>
                  <a:schemeClr val="dk1"/>
                </a:solidFill>
              </a:rPr>
              <a:t>olacak</a:t>
            </a:r>
            <a:r>
              <a:rPr lang="en-US" dirty="0">
                <a:solidFill>
                  <a:schemeClr val="dk1"/>
                </a:solidFill>
              </a:rPr>
              <a:t> </a:t>
            </a:r>
            <a:r>
              <a:rPr lang="en-US" dirty="0" err="1">
                <a:solidFill>
                  <a:schemeClr val="dk1"/>
                </a:solidFill>
              </a:rPr>
              <a:t>şekilde</a:t>
            </a:r>
            <a:r>
              <a:rPr lang="en-US" dirty="0">
                <a:solidFill>
                  <a:schemeClr val="dk1"/>
                </a:solidFill>
              </a:rPr>
              <a:t> </a:t>
            </a:r>
            <a:r>
              <a:rPr lang="en-US" dirty="0" err="1">
                <a:solidFill>
                  <a:schemeClr val="dk1"/>
                </a:solidFill>
              </a:rPr>
              <a:t>bir</a:t>
            </a:r>
            <a:r>
              <a:rPr lang="en-US" dirty="0">
                <a:solidFill>
                  <a:schemeClr val="dk1"/>
                </a:solidFill>
              </a:rPr>
              <a:t> Numara </a:t>
            </a:r>
            <a:r>
              <a:rPr lang="en-US" dirty="0" err="1">
                <a:solidFill>
                  <a:schemeClr val="dk1"/>
                </a:solidFill>
              </a:rPr>
              <a:t>verecektir</a:t>
            </a:r>
            <a:r>
              <a:rPr lang="en-US" dirty="0">
                <a:solidFill>
                  <a:schemeClr val="dk1"/>
                </a:solidFill>
              </a:rPr>
              <a:t>(0 = tas,1= </a:t>
            </a:r>
            <a:r>
              <a:rPr lang="en-US" dirty="0" err="1">
                <a:solidFill>
                  <a:schemeClr val="dk1"/>
                </a:solidFill>
              </a:rPr>
              <a:t>kagit</a:t>
            </a:r>
            <a:r>
              <a:rPr lang="en-US" dirty="0">
                <a:solidFill>
                  <a:schemeClr val="dk1"/>
                </a:solidFill>
              </a:rPr>
              <a:t> , 2 = </a:t>
            </a:r>
            <a:r>
              <a:rPr lang="en-US" dirty="0" err="1">
                <a:solidFill>
                  <a:schemeClr val="dk1"/>
                </a:solidFill>
              </a:rPr>
              <a:t>makas</a:t>
            </a:r>
            <a:r>
              <a:rPr lang="en-US" dirty="0">
                <a:solidFill>
                  <a:schemeClr val="dk1"/>
                </a:solidFill>
              </a:rPr>
              <a:t>) </a:t>
            </a:r>
            <a:r>
              <a:rPr lang="en-US" dirty="0" err="1">
                <a:solidFill>
                  <a:schemeClr val="dk1"/>
                </a:solidFill>
              </a:rPr>
              <a:t>gibi</a:t>
            </a:r>
            <a:r>
              <a:rPr lang="en-US" dirty="0">
                <a:solidFill>
                  <a:schemeClr val="dk1"/>
                </a:solidFill>
              </a:rPr>
              <a:t> </a:t>
            </a:r>
            <a:r>
              <a:rPr lang="en-US" dirty="0" err="1">
                <a:solidFill>
                  <a:schemeClr val="dk1"/>
                </a:solidFill>
              </a:rPr>
              <a:t>dusunebiliriz</a:t>
            </a: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A0480131-4556-4817-9B5B-E55D2F25C2D9}"/>
              </a:ext>
            </a:extLst>
          </p:cNvPr>
          <p:cNvSpPr>
            <a:spLocks noChangeArrowheads="1"/>
          </p:cNvSpPr>
          <p:nvPr/>
        </p:nvSpPr>
        <p:spPr bwMode="auto">
          <a:xfrm>
            <a:off x="349624" y="3529852"/>
            <a:ext cx="9144000" cy="457200"/>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Arial Unicode MS"/>
              </a:rPr>
              <a:t>from</a:t>
            </a:r>
            <a:r>
              <a:rPr kumimoji="0" lang="en-US" altLang="en-US" sz="1000" b="0" i="0" u="none" strike="noStrike" cap="none" normalizeH="0" baseline="0" dirty="0">
                <a:ln>
                  <a:noFill/>
                </a:ln>
                <a:solidFill>
                  <a:srgbClr val="444444"/>
                </a:solidFill>
                <a:effectLst/>
                <a:latin typeface="Arial Unicode MS"/>
              </a:rPr>
              <a:t> random </a:t>
            </a:r>
            <a:r>
              <a:rPr kumimoji="0" lang="en-US" altLang="en-US" sz="1000" b="1" i="0" u="none" strike="noStrike" cap="none" normalizeH="0" baseline="0" dirty="0">
                <a:ln>
                  <a:noFill/>
                </a:ln>
                <a:solidFill>
                  <a:srgbClr val="444444"/>
                </a:solidFill>
                <a:effectLst/>
                <a:latin typeface="Arial Unicode MS"/>
              </a:rPr>
              <a:t>import</a:t>
            </a:r>
            <a:r>
              <a:rPr kumimoji="0" lang="en-US" altLang="en-US" sz="1000" b="0" i="0" u="none" strike="noStrike" cap="none" normalizeH="0" baseline="0" dirty="0">
                <a:ln>
                  <a:noFill/>
                </a:ln>
                <a:solidFill>
                  <a:srgbClr val="444444"/>
                </a:solidFill>
                <a:effectLst/>
                <a:latin typeface="Arial Unicode MS"/>
              </a:rPr>
              <a:t> </a:t>
            </a:r>
            <a:r>
              <a:rPr kumimoji="0" lang="en-US" altLang="en-US" sz="1000" b="0" i="0" u="none" strike="noStrike" cap="none" normalizeH="0" baseline="0" dirty="0" err="1">
                <a:ln>
                  <a:noFill/>
                </a:ln>
                <a:solidFill>
                  <a:srgbClr val="444444"/>
                </a:solidFill>
                <a:effectLst/>
                <a:latin typeface="Arial Unicode MS"/>
              </a:rPr>
              <a:t>randint</a:t>
            </a:r>
            <a:r>
              <a:rPr kumimoji="0" lang="en-US" altLang="en-US" sz="1000" b="0" i="0" u="none" strike="noStrike" cap="none" normalizeH="0" baseline="0" dirty="0">
                <a:ln>
                  <a:noFill/>
                </a:ln>
                <a:solidFill>
                  <a:srgbClr val="444444"/>
                </a:solidFill>
                <a:effectLst/>
                <a:latin typeface="Arial Unicode MS"/>
              </a:rPr>
              <a:t>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AF2976E-E894-4A81-AA48-7B252830DC96}"/>
              </a:ext>
            </a:extLst>
          </p:cNvPr>
          <p:cNvSpPr>
            <a:spLocks noChangeArrowheads="1"/>
          </p:cNvSpPr>
          <p:nvPr/>
        </p:nvSpPr>
        <p:spPr bwMode="auto">
          <a:xfrm>
            <a:off x="349624" y="4067444"/>
            <a:ext cx="1479572" cy="43088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444444"/>
                </a:solidFill>
                <a:effectLst/>
                <a:latin typeface="Arial Unicode MS"/>
              </a:rPr>
              <a:t>bilgisayar</a:t>
            </a:r>
            <a:r>
              <a:rPr kumimoji="0" lang="en-US" altLang="en-US" sz="1000" b="0" i="0" u="none" strike="noStrike" cap="none" normalizeH="0" baseline="0" dirty="0">
                <a:ln>
                  <a:noFill/>
                </a:ln>
                <a:solidFill>
                  <a:srgbClr val="444444"/>
                </a:solidFill>
                <a:effectLst/>
                <a:latin typeface="Arial Unicode MS"/>
              </a:rPr>
              <a:t> = t[</a:t>
            </a:r>
            <a:r>
              <a:rPr kumimoji="0" lang="en-US" altLang="en-US" sz="1000" b="0" i="0" u="none" strike="noStrike" cap="none" normalizeH="0" baseline="0" dirty="0" err="1">
                <a:ln>
                  <a:noFill/>
                </a:ln>
                <a:solidFill>
                  <a:srgbClr val="444444"/>
                </a:solidFill>
                <a:effectLst/>
                <a:latin typeface="Arial Unicode MS"/>
              </a:rPr>
              <a:t>randint</a:t>
            </a:r>
            <a:r>
              <a:rPr kumimoji="0" lang="en-US" altLang="en-US" sz="1000" b="0" i="0" u="none" strike="noStrike" cap="none" normalizeH="0" baseline="0" dirty="0">
                <a:ln>
                  <a:noFill/>
                </a:ln>
                <a:solidFill>
                  <a:srgbClr val="444444"/>
                </a:solidFill>
                <a:effectLst/>
                <a:latin typeface="Arial Unicode MS"/>
              </a:rPr>
              <a:t>(</a:t>
            </a:r>
            <a:r>
              <a:rPr kumimoji="0" lang="en-US" altLang="en-US" sz="1000" b="0" i="0" u="none" strike="noStrike" cap="none" normalizeH="0" baseline="0" dirty="0">
                <a:ln>
                  <a:noFill/>
                </a:ln>
                <a:solidFill>
                  <a:srgbClr val="880000"/>
                </a:solidFill>
                <a:effectLst/>
                <a:latin typeface="Arial Unicode MS"/>
              </a:rPr>
              <a:t>0</a:t>
            </a:r>
            <a:r>
              <a:rPr kumimoji="0" lang="en-US" altLang="en-US" sz="1000" b="0" i="0" u="none" strike="noStrike" cap="none" normalizeH="0" baseline="0" dirty="0">
                <a:ln>
                  <a:noFill/>
                </a:ln>
                <a:solidFill>
                  <a:srgbClr val="444444"/>
                </a:solidFill>
                <a:effectLst/>
                <a:latin typeface="Arial Unicode MS"/>
              </a:rPr>
              <a:t>,</a:t>
            </a:r>
            <a:r>
              <a:rPr kumimoji="0" lang="en-US" altLang="en-US" sz="1000" b="0" i="0" u="none" strike="noStrike" cap="none" normalizeH="0" baseline="0" dirty="0">
                <a:ln>
                  <a:noFill/>
                </a:ln>
                <a:solidFill>
                  <a:srgbClr val="880000"/>
                </a:solidFill>
                <a:effectLst/>
                <a:latin typeface="Arial Unicode MS"/>
              </a:rPr>
              <a:t>2</a:t>
            </a:r>
            <a:r>
              <a:rPr kumimoji="0" lang="en-US" altLang="en-US" sz="1000" b="0" i="0" u="none" strike="noStrike" cap="none" normalizeH="0" baseline="0" dirty="0">
                <a:ln>
                  <a:noFill/>
                </a:ln>
                <a:solidFill>
                  <a:srgbClr val="444444"/>
                </a:solidFill>
                <a:effectLst/>
                <a:latin typeface="Arial Unicode MS"/>
              </a:rPr>
              <a:t>)]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042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259949" y="1299050"/>
            <a:ext cx="8789922" cy="3611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dk1"/>
                </a:solidFill>
                <a:latin typeface="Roboto Condensed Light" panose="020B0604020202020204" charset="0"/>
                <a:ea typeface="Roboto Condensed Light" panose="020B0604020202020204" charset="0"/>
              </a:rPr>
              <a:t>Algoritmamız</a:t>
            </a:r>
            <a:endParaRPr lang="en-US" b="1" dirty="0">
              <a:solidFill>
                <a:schemeClr val="dk1"/>
              </a:solidFill>
              <a:latin typeface="Roboto Condensed Light" panose="020B0604020202020204" charset="0"/>
              <a:ea typeface="Roboto Condensed Light" panose="020B0604020202020204" charset="0"/>
            </a:endParaRPr>
          </a:p>
          <a:p>
            <a:pPr marL="0" indent="0">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Bilgisayar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nasıl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oynayacak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peki</a:t>
            </a:r>
            <a:r>
              <a:rPr lang="en-US" dirty="0">
                <a:solidFill>
                  <a:srgbClr val="444444"/>
                </a:solidFill>
                <a:latin typeface="Roboto Condensed Light" panose="020B0604020202020204" charset="0"/>
                <a:ea typeface="Roboto Condensed Light" panose="020B0604020202020204" charset="0"/>
              </a:rPr>
              <a:t> ?  </a:t>
            </a:r>
            <a:r>
              <a:rPr lang="en-US" dirty="0" err="1">
                <a:solidFill>
                  <a:srgbClr val="444444"/>
                </a:solidFill>
                <a:latin typeface="Roboto Condensed Light" panose="020B0604020202020204" charset="0"/>
                <a:ea typeface="Roboto Condensed Light" panose="020B0604020202020204" charset="0"/>
              </a:rPr>
              <a:t>Kasanın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içinde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birisi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oturup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cevap</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mı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verecek</a:t>
            </a:r>
            <a:r>
              <a:rPr lang="en-US" dirty="0">
                <a:solidFill>
                  <a:srgbClr val="444444"/>
                </a:solidFill>
                <a:latin typeface="Roboto Condensed Light" panose="020B0604020202020204" charset="0"/>
                <a:ea typeface="Roboto Condensed Light" panose="020B0604020202020204" charset="0"/>
              </a:rPr>
              <a:t> ???</a:t>
            </a:r>
          </a:p>
          <a:p>
            <a:pPr marL="0" indent="0">
              <a:buNone/>
            </a:pPr>
            <a:endParaRPr lang="en-US"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Bilgisayarın</a:t>
            </a:r>
            <a:r>
              <a:rPr lang="en-US" dirty="0">
                <a:solidFill>
                  <a:srgbClr val="444444"/>
                </a:solidFill>
                <a:latin typeface="Roboto Condensed Light" panose="020B0604020202020204" charset="0"/>
                <a:ea typeface="Roboto Condensed Light" panose="020B0604020202020204" charset="0"/>
              </a:rPr>
              <a:t> </a:t>
            </a:r>
            <a:r>
              <a:rPr lang="en-US" b="1" dirty="0">
                <a:solidFill>
                  <a:srgbClr val="444444"/>
                </a:solidFill>
                <a:latin typeface="Roboto Condensed Light" panose="020B0604020202020204" charset="0"/>
                <a:ea typeface="Roboto Condensed Light" panose="020B0604020202020204" charset="0"/>
              </a:rPr>
              <a:t>random/</a:t>
            </a:r>
            <a:r>
              <a:rPr lang="en-US" b="1"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hareketler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yapmasını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sağlamamız</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gerekiyor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Bunu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yapmanın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birçok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yolu</a:t>
            </a:r>
            <a:r>
              <a:rPr lang="en-US" dirty="0">
                <a:solidFill>
                  <a:srgbClr val="444444"/>
                </a:solidFill>
                <a:latin typeface="Roboto Condensed Light" panose="020B0604020202020204" charset="0"/>
                <a:ea typeface="Roboto Condensed Light" panose="020B0604020202020204" charset="0"/>
              </a:rPr>
              <a:t> var </a:t>
            </a:r>
            <a:r>
              <a:rPr lang="en-US" dirty="0" err="1">
                <a:solidFill>
                  <a:srgbClr val="444444"/>
                </a:solidFill>
                <a:latin typeface="Roboto Condensed Light" panose="020B0604020202020204" charset="0"/>
                <a:ea typeface="Roboto Condensed Light" panose="020B0604020202020204" charset="0"/>
              </a:rPr>
              <a:t>fakat</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bizim</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kolay</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yol</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çoğu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dilin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sağladığı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fonksiyonlar</a:t>
            </a:r>
            <a:r>
              <a:rPr lang="en-US" dirty="0">
                <a:solidFill>
                  <a:srgbClr val="444444"/>
                </a:solidFill>
                <a:latin typeface="Roboto Condensed Light" panose="020B0604020202020204" charset="0"/>
                <a:ea typeface="Roboto Condensed Light" panose="020B0604020202020204" charset="0"/>
              </a:rPr>
              <a:t>. Bu </a:t>
            </a:r>
            <a:r>
              <a:rPr lang="en-US" dirty="0" err="1">
                <a:solidFill>
                  <a:srgbClr val="444444"/>
                </a:solidFill>
                <a:latin typeface="Roboto Condensed Light" panose="020B0604020202020204" charset="0"/>
                <a:ea typeface="Roboto Condensed Light" panose="020B0604020202020204" charset="0"/>
              </a:rPr>
              <a:t>fonksiyonlar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arkada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çok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karmaşık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algoritmalar</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kullanarak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bilgisayarın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içinde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tuttuğu</a:t>
            </a:r>
            <a:r>
              <a:rPr lang="en-US" dirty="0">
                <a:solidFill>
                  <a:srgbClr val="444444"/>
                </a:solidFill>
                <a:latin typeface="Roboto Condensed Light" panose="020B0604020202020204" charset="0"/>
                <a:ea typeface="Roboto Condensed Light" panose="020B0604020202020204" charset="0"/>
              </a:rPr>
              <a:t> </a:t>
            </a:r>
            <a:r>
              <a:rPr lang="en-US" b="1" dirty="0" err="1">
                <a:solidFill>
                  <a:srgbClr val="444444"/>
                </a:solidFill>
                <a:latin typeface="Roboto Condensed Light" panose="020B0604020202020204" charset="0"/>
                <a:ea typeface="Roboto Condensed Light" panose="020B0604020202020204" charset="0"/>
              </a:rPr>
              <a:t>fiziksel</a:t>
            </a:r>
            <a:r>
              <a:rPr lang="en-US" b="1" dirty="0">
                <a:solidFill>
                  <a:srgbClr val="444444"/>
                </a:solidFill>
                <a:latin typeface="Roboto Condensed Light" panose="020B0604020202020204" charset="0"/>
                <a:ea typeface="Roboto Condensed Light" panose="020B0604020202020204" charset="0"/>
              </a:rPr>
              <a:t> zaman </a:t>
            </a:r>
            <a:r>
              <a:rPr lang="en-US" b="1" dirty="0" err="1">
                <a:solidFill>
                  <a:srgbClr val="444444"/>
                </a:solidFill>
                <a:latin typeface="Roboto Condensed Light" panose="020B0604020202020204" charset="0"/>
                <a:ea typeface="Roboto Condensed Light" panose="020B0604020202020204" charset="0"/>
              </a:rPr>
              <a:t>sensörleri</a:t>
            </a:r>
            <a:r>
              <a:rPr lang="en-US" b="1" dirty="0">
                <a:solidFill>
                  <a:srgbClr val="444444"/>
                </a:solidFill>
                <a:latin typeface="Roboto Condensed Light" panose="020B0604020202020204" charset="0"/>
                <a:ea typeface="Roboto Condensed Light" panose="020B0604020202020204" charset="0"/>
              </a:rPr>
              <a:t> </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ile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bize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rastgele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sayı</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üretimi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yapabilmektedirler</a:t>
            </a:r>
            <a:r>
              <a:rPr lang="en-US" dirty="0">
                <a:solidFill>
                  <a:srgbClr val="444444"/>
                </a:solidFill>
                <a:latin typeface="Roboto Condensed Light" panose="020B0604020202020204" charset="0"/>
                <a:ea typeface="Roboto Condensed Light" panose="020B0604020202020204" charset="0"/>
              </a:rPr>
              <a:t>.</a:t>
            </a:r>
          </a:p>
          <a:p>
            <a:pPr marL="0" indent="0">
              <a:buNone/>
            </a:pPr>
            <a:endParaRPr lang="en-US" b="1" dirty="0">
              <a:solidFill>
                <a:srgbClr val="444444"/>
              </a:solidFill>
              <a:latin typeface="Roboto Condensed Light" panose="020B0604020202020204" charset="0"/>
              <a:ea typeface="Roboto Condensed Light" panose="020B0604020202020204" charset="0"/>
            </a:endParaRPr>
          </a:p>
          <a:p>
            <a:pPr marL="0" indent="0">
              <a:buNone/>
            </a:pPr>
            <a:r>
              <a:rPr lang="en-US" dirty="0" err="1">
                <a:solidFill>
                  <a:srgbClr val="444444"/>
                </a:solidFill>
                <a:latin typeface="Roboto Condensed Light" panose="020B0604020202020204" charset="0"/>
                <a:ea typeface="Roboto Condensed Light" panose="020B0604020202020204" charset="0"/>
              </a:rPr>
              <a:t>Bizim</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yapmamız</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gereken</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tek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şey</a:t>
            </a:r>
            <a:r>
              <a:rPr lang="en-US" dirty="0">
                <a:solidFill>
                  <a:srgbClr val="444444"/>
                </a:solidFill>
                <a:latin typeface="Roboto Condensed Light" panose="020B0604020202020204" charset="0"/>
                <a:ea typeface="Roboto Condensed Light" panose="020B0604020202020204" charset="0"/>
              </a:rPr>
              <a:t> </a:t>
            </a:r>
          </a:p>
          <a:p>
            <a:pPr marL="0" indent="0">
              <a:buNone/>
            </a:pPr>
            <a:r>
              <a:rPr lang="en-US" dirty="0">
                <a:solidFill>
                  <a:srgbClr val="444444"/>
                </a:solidFill>
                <a:latin typeface="Roboto Condensed Light" panose="020B0604020202020204" charset="0"/>
                <a:ea typeface="Roboto Condensed Light" panose="020B0604020202020204" charset="0"/>
              </a:rPr>
              <a:t>Random </a:t>
            </a:r>
            <a:r>
              <a:rPr lang="en-US" dirty="0" err="1">
                <a:solidFill>
                  <a:srgbClr val="444444"/>
                </a:solidFill>
                <a:latin typeface="Roboto Condensed Light" panose="020B0604020202020204" charset="0"/>
                <a:ea typeface="Roboto Condensed Light" panose="020B0604020202020204" charset="0"/>
              </a:rPr>
              <a:t>kütüphanesini</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kodumuza</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eklemek</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ve</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fonksiyonu</a:t>
            </a:r>
            <a:r>
              <a:rPr lang="en-US" dirty="0">
                <a:solidFill>
                  <a:srgbClr val="444444"/>
                </a:solidFill>
                <a:latin typeface="Roboto Condensed Light" panose="020B0604020202020204" charset="0"/>
                <a:ea typeface="Roboto Condensed Light" panose="020B0604020202020204" charset="0"/>
              </a:rPr>
              <a:t> </a:t>
            </a:r>
            <a:r>
              <a:rPr lang="en-US" dirty="0" err="1">
                <a:solidFill>
                  <a:srgbClr val="444444"/>
                </a:solidFill>
                <a:latin typeface="Roboto Condensed Light" panose="020B0604020202020204" charset="0"/>
                <a:ea typeface="Roboto Condensed Light" panose="020B0604020202020204" charset="0"/>
              </a:rPr>
              <a:t>çağırmak</a:t>
            </a:r>
            <a:endParaRPr lang="en-US" dirty="0">
              <a:solidFill>
                <a:srgbClr val="444444"/>
              </a:solidFill>
              <a:latin typeface="Roboto Condensed Light" panose="020B0604020202020204" charset="0"/>
              <a:ea typeface="Roboto Condensed Light" panose="020B0604020202020204" charset="0"/>
            </a:endParaRPr>
          </a:p>
          <a:p>
            <a:pPr marL="0" indent="0">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152400" indent="0">
              <a:buNone/>
            </a:pPr>
            <a:endParaRPr lang="en-US" dirty="0">
              <a:solidFill>
                <a:schemeClr val="dk1"/>
              </a:solidFill>
            </a:endParaRPr>
          </a:p>
          <a:p>
            <a:pPr marL="457200" lvl="0" indent="-304800" algn="l" rtl="0">
              <a:spcBef>
                <a:spcPts val="0"/>
              </a:spcBef>
              <a:spcAft>
                <a:spcPts val="0"/>
              </a:spcAft>
              <a:buClr>
                <a:schemeClr val="dk1"/>
              </a:buClr>
              <a:buSzPts val="1200"/>
              <a:buFont typeface="Roboto Condensed"/>
              <a:buAutoNum type="arabicPeriod"/>
            </a:pPr>
            <a:endParaRPr lang="en-US" dirty="0">
              <a:solidFill>
                <a:schemeClr val="dk1"/>
              </a:solidFill>
            </a:endParaRPr>
          </a:p>
          <a:p>
            <a:pPr marL="0" lvl="0" indent="0" algn="l" rtl="0">
              <a:lnSpc>
                <a:spcPct val="100000"/>
              </a:lnSpc>
              <a:spcBef>
                <a:spcPts val="1600"/>
              </a:spcBef>
              <a:spcAft>
                <a:spcPts val="0"/>
              </a:spcAft>
              <a:buNone/>
            </a:pPr>
            <a:r>
              <a:rPr lang="en-US" dirty="0" err="1">
                <a:solidFill>
                  <a:schemeClr val="dk1"/>
                </a:solidFill>
              </a:rPr>
              <a:t>Bilgisayar</a:t>
            </a:r>
            <a:r>
              <a:rPr lang="en-US" dirty="0">
                <a:solidFill>
                  <a:schemeClr val="dk1"/>
                </a:solidFill>
              </a:rPr>
              <a:t> 0 </a:t>
            </a:r>
            <a:r>
              <a:rPr lang="en-US" dirty="0" err="1">
                <a:solidFill>
                  <a:schemeClr val="dk1"/>
                </a:solidFill>
              </a:rPr>
              <a:t>ile</a:t>
            </a:r>
            <a:r>
              <a:rPr lang="en-US" dirty="0">
                <a:solidFill>
                  <a:schemeClr val="dk1"/>
                </a:solidFill>
              </a:rPr>
              <a:t> 2 </a:t>
            </a:r>
            <a:r>
              <a:rPr lang="en-US" dirty="0" err="1">
                <a:solidFill>
                  <a:schemeClr val="dk1"/>
                </a:solidFill>
              </a:rPr>
              <a:t>arasında</a:t>
            </a:r>
            <a:r>
              <a:rPr lang="en-US" dirty="0">
                <a:solidFill>
                  <a:schemeClr val="dk1"/>
                </a:solidFill>
              </a:rPr>
              <a:t> 2’de </a:t>
            </a:r>
            <a:r>
              <a:rPr lang="en-US" dirty="0" err="1">
                <a:solidFill>
                  <a:schemeClr val="dk1"/>
                </a:solidFill>
              </a:rPr>
              <a:t>dahil</a:t>
            </a:r>
            <a:r>
              <a:rPr lang="en-US" dirty="0">
                <a:solidFill>
                  <a:schemeClr val="dk1"/>
                </a:solidFill>
              </a:rPr>
              <a:t> </a:t>
            </a:r>
            <a:r>
              <a:rPr lang="en-US" dirty="0" err="1">
                <a:solidFill>
                  <a:schemeClr val="dk1"/>
                </a:solidFill>
              </a:rPr>
              <a:t>olacak</a:t>
            </a:r>
            <a:r>
              <a:rPr lang="en-US" dirty="0">
                <a:solidFill>
                  <a:schemeClr val="dk1"/>
                </a:solidFill>
              </a:rPr>
              <a:t> </a:t>
            </a:r>
            <a:r>
              <a:rPr lang="en-US" dirty="0" err="1">
                <a:solidFill>
                  <a:schemeClr val="dk1"/>
                </a:solidFill>
              </a:rPr>
              <a:t>şekilde</a:t>
            </a:r>
            <a:r>
              <a:rPr lang="en-US" dirty="0">
                <a:solidFill>
                  <a:schemeClr val="dk1"/>
                </a:solidFill>
              </a:rPr>
              <a:t> </a:t>
            </a:r>
            <a:r>
              <a:rPr lang="en-US" dirty="0" err="1">
                <a:solidFill>
                  <a:schemeClr val="dk1"/>
                </a:solidFill>
              </a:rPr>
              <a:t>bir</a:t>
            </a:r>
            <a:r>
              <a:rPr lang="en-US" dirty="0">
                <a:solidFill>
                  <a:schemeClr val="dk1"/>
                </a:solidFill>
              </a:rPr>
              <a:t> Numara </a:t>
            </a:r>
            <a:r>
              <a:rPr lang="en-US" dirty="0" err="1">
                <a:solidFill>
                  <a:schemeClr val="dk1"/>
                </a:solidFill>
              </a:rPr>
              <a:t>verecektir</a:t>
            </a:r>
            <a:r>
              <a:rPr lang="en-US" dirty="0">
                <a:solidFill>
                  <a:schemeClr val="dk1"/>
                </a:solidFill>
              </a:rPr>
              <a:t>(0 = tas,1= </a:t>
            </a:r>
            <a:r>
              <a:rPr lang="en-US" dirty="0" err="1">
                <a:solidFill>
                  <a:schemeClr val="dk1"/>
                </a:solidFill>
              </a:rPr>
              <a:t>kagit</a:t>
            </a:r>
            <a:r>
              <a:rPr lang="en-US" dirty="0">
                <a:solidFill>
                  <a:schemeClr val="dk1"/>
                </a:solidFill>
              </a:rPr>
              <a:t> , 2 = </a:t>
            </a:r>
            <a:r>
              <a:rPr lang="en-US" dirty="0" err="1">
                <a:solidFill>
                  <a:schemeClr val="dk1"/>
                </a:solidFill>
              </a:rPr>
              <a:t>makas</a:t>
            </a:r>
            <a:r>
              <a:rPr lang="en-US" dirty="0">
                <a:solidFill>
                  <a:schemeClr val="dk1"/>
                </a:solidFill>
              </a:rPr>
              <a:t>) </a:t>
            </a:r>
            <a:r>
              <a:rPr lang="en-US" dirty="0" err="1">
                <a:solidFill>
                  <a:schemeClr val="dk1"/>
                </a:solidFill>
              </a:rPr>
              <a:t>gibi</a:t>
            </a:r>
            <a:r>
              <a:rPr lang="en-US" dirty="0">
                <a:solidFill>
                  <a:schemeClr val="dk1"/>
                </a:solidFill>
              </a:rPr>
              <a:t> </a:t>
            </a:r>
            <a:r>
              <a:rPr lang="en-US" dirty="0" err="1">
                <a:solidFill>
                  <a:schemeClr val="dk1"/>
                </a:solidFill>
              </a:rPr>
              <a:t>dusunebiliriz</a:t>
            </a:r>
            <a:endParaRPr dirty="0">
              <a:solidFill>
                <a:schemeClr val="dk1"/>
              </a:solidFill>
            </a:endParaRPr>
          </a:p>
          <a:p>
            <a:pPr marL="0" lvl="0" indent="0" algn="l" rtl="0">
              <a:spcBef>
                <a:spcPts val="1600"/>
              </a:spcBef>
              <a:spcAft>
                <a:spcPts val="0"/>
              </a:spcAft>
              <a:buNone/>
            </a:pPr>
            <a:endParaRPr dirty="0">
              <a:solidFill>
                <a:schemeClr val="dk1"/>
              </a:solidFill>
            </a:endParaRPr>
          </a:p>
          <a:p>
            <a:pPr marL="0" lvl="0" indent="0" algn="l" rtl="0">
              <a:spcBef>
                <a:spcPts val="1600"/>
              </a:spcBef>
              <a:spcAft>
                <a:spcPts val="1600"/>
              </a:spcAft>
              <a:buNone/>
            </a:pPr>
            <a:endParaRPr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Ödev</a:t>
            </a:r>
            <a:r>
              <a:rPr lang="en-US" dirty="0"/>
              <a:t> </a:t>
            </a:r>
            <a:r>
              <a:rPr lang="en-US" dirty="0" err="1"/>
              <a:t>Çözüm</a:t>
            </a:r>
            <a:r>
              <a:rPr lang="en-US" dirty="0"/>
              <a:t> : </a:t>
            </a:r>
            <a:r>
              <a:rPr lang="en-US" dirty="0" err="1"/>
              <a:t>Taş</a:t>
            </a:r>
            <a:r>
              <a:rPr lang="en-US" dirty="0"/>
              <a:t> </a:t>
            </a:r>
            <a:r>
              <a:rPr lang="en-US" dirty="0" err="1"/>
              <a:t>Kağıt</a:t>
            </a:r>
            <a:r>
              <a:rPr lang="en-US" dirty="0"/>
              <a:t> </a:t>
            </a:r>
            <a:r>
              <a:rPr lang="en-US" dirty="0" err="1"/>
              <a:t>Makas</a:t>
            </a:r>
            <a:r>
              <a:rPr lang="en-US" dirty="0"/>
              <a:t> </a:t>
            </a:r>
            <a:r>
              <a:rPr lang="en-US" dirty="0" err="1"/>
              <a:t>Oyunu</a:t>
            </a: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A0480131-4556-4817-9B5B-E55D2F25C2D9}"/>
              </a:ext>
            </a:extLst>
          </p:cNvPr>
          <p:cNvSpPr>
            <a:spLocks noChangeArrowheads="1"/>
          </p:cNvSpPr>
          <p:nvPr/>
        </p:nvSpPr>
        <p:spPr bwMode="auto">
          <a:xfrm>
            <a:off x="349624" y="3529852"/>
            <a:ext cx="9144000" cy="457200"/>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44444"/>
                </a:solidFill>
                <a:effectLst/>
                <a:latin typeface="Arial Unicode MS"/>
              </a:rPr>
              <a:t>from</a:t>
            </a:r>
            <a:r>
              <a:rPr kumimoji="0" lang="en-US" altLang="en-US" sz="1000" b="0" i="0" u="none" strike="noStrike" cap="none" normalizeH="0" baseline="0" dirty="0">
                <a:ln>
                  <a:noFill/>
                </a:ln>
                <a:solidFill>
                  <a:srgbClr val="444444"/>
                </a:solidFill>
                <a:effectLst/>
                <a:latin typeface="Arial Unicode MS"/>
              </a:rPr>
              <a:t> random </a:t>
            </a:r>
            <a:r>
              <a:rPr kumimoji="0" lang="en-US" altLang="en-US" sz="1000" b="1" i="0" u="none" strike="noStrike" cap="none" normalizeH="0" baseline="0" dirty="0">
                <a:ln>
                  <a:noFill/>
                </a:ln>
                <a:solidFill>
                  <a:srgbClr val="444444"/>
                </a:solidFill>
                <a:effectLst/>
                <a:latin typeface="Arial Unicode MS"/>
              </a:rPr>
              <a:t>import</a:t>
            </a:r>
            <a:r>
              <a:rPr kumimoji="0" lang="en-US" altLang="en-US" sz="1000" b="0" i="0" u="none" strike="noStrike" cap="none" normalizeH="0" baseline="0" dirty="0">
                <a:ln>
                  <a:noFill/>
                </a:ln>
                <a:solidFill>
                  <a:srgbClr val="444444"/>
                </a:solidFill>
                <a:effectLst/>
                <a:latin typeface="Arial Unicode MS"/>
              </a:rPr>
              <a:t> </a:t>
            </a:r>
            <a:r>
              <a:rPr kumimoji="0" lang="en-US" altLang="en-US" sz="1000" b="0" i="0" u="none" strike="noStrike" cap="none" normalizeH="0" baseline="0" dirty="0" err="1">
                <a:ln>
                  <a:noFill/>
                </a:ln>
                <a:solidFill>
                  <a:srgbClr val="444444"/>
                </a:solidFill>
                <a:effectLst/>
                <a:latin typeface="Arial Unicode MS"/>
              </a:rPr>
              <a:t>randint</a:t>
            </a:r>
            <a:r>
              <a:rPr kumimoji="0" lang="en-US" altLang="en-US" sz="1000" b="0" i="0" u="none" strike="noStrike" cap="none" normalizeH="0" baseline="0" dirty="0">
                <a:ln>
                  <a:noFill/>
                </a:ln>
                <a:solidFill>
                  <a:srgbClr val="444444"/>
                </a:solidFill>
                <a:effectLst/>
                <a:latin typeface="Arial Unicode MS"/>
              </a:rPr>
              <a:t>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AF2976E-E894-4A81-AA48-7B252830DC96}"/>
              </a:ext>
            </a:extLst>
          </p:cNvPr>
          <p:cNvSpPr>
            <a:spLocks noChangeArrowheads="1"/>
          </p:cNvSpPr>
          <p:nvPr/>
        </p:nvSpPr>
        <p:spPr bwMode="auto">
          <a:xfrm>
            <a:off x="349624" y="4067444"/>
            <a:ext cx="1479572" cy="43088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444444"/>
                </a:solidFill>
                <a:effectLst/>
                <a:latin typeface="Arial Unicode MS"/>
              </a:rPr>
              <a:t>bilgisayar</a:t>
            </a:r>
            <a:r>
              <a:rPr kumimoji="0" lang="en-US" altLang="en-US" sz="1000" b="0" i="0" u="none" strike="noStrike" cap="none" normalizeH="0" baseline="0" dirty="0">
                <a:ln>
                  <a:noFill/>
                </a:ln>
                <a:solidFill>
                  <a:srgbClr val="444444"/>
                </a:solidFill>
                <a:effectLst/>
                <a:latin typeface="Arial Unicode MS"/>
              </a:rPr>
              <a:t> = t[</a:t>
            </a:r>
            <a:r>
              <a:rPr kumimoji="0" lang="en-US" altLang="en-US" sz="1000" b="0" i="0" u="none" strike="noStrike" cap="none" normalizeH="0" baseline="0" dirty="0" err="1">
                <a:ln>
                  <a:noFill/>
                </a:ln>
                <a:solidFill>
                  <a:srgbClr val="444444"/>
                </a:solidFill>
                <a:effectLst/>
                <a:latin typeface="Arial Unicode MS"/>
              </a:rPr>
              <a:t>randint</a:t>
            </a:r>
            <a:r>
              <a:rPr kumimoji="0" lang="en-US" altLang="en-US" sz="1000" b="0" i="0" u="none" strike="noStrike" cap="none" normalizeH="0" baseline="0" dirty="0">
                <a:ln>
                  <a:noFill/>
                </a:ln>
                <a:solidFill>
                  <a:srgbClr val="444444"/>
                </a:solidFill>
                <a:effectLst/>
                <a:latin typeface="Arial Unicode MS"/>
              </a:rPr>
              <a:t>(</a:t>
            </a:r>
            <a:r>
              <a:rPr kumimoji="0" lang="en-US" altLang="en-US" sz="1000" b="0" i="0" u="none" strike="noStrike" cap="none" normalizeH="0" baseline="0" dirty="0">
                <a:ln>
                  <a:noFill/>
                </a:ln>
                <a:solidFill>
                  <a:srgbClr val="880000"/>
                </a:solidFill>
                <a:effectLst/>
                <a:latin typeface="Arial Unicode MS"/>
              </a:rPr>
              <a:t>0</a:t>
            </a:r>
            <a:r>
              <a:rPr kumimoji="0" lang="en-US" altLang="en-US" sz="1000" b="0" i="0" u="none" strike="noStrike" cap="none" normalizeH="0" baseline="0" dirty="0">
                <a:ln>
                  <a:noFill/>
                </a:ln>
                <a:solidFill>
                  <a:srgbClr val="444444"/>
                </a:solidFill>
                <a:effectLst/>
                <a:latin typeface="Arial Unicode MS"/>
              </a:rPr>
              <a:t>,</a:t>
            </a:r>
            <a:r>
              <a:rPr kumimoji="0" lang="en-US" altLang="en-US" sz="1000" b="0" i="0" u="none" strike="noStrike" cap="none" normalizeH="0" baseline="0" dirty="0">
                <a:ln>
                  <a:noFill/>
                </a:ln>
                <a:solidFill>
                  <a:srgbClr val="880000"/>
                </a:solidFill>
                <a:effectLst/>
                <a:latin typeface="Arial Unicode MS"/>
              </a:rPr>
              <a:t>2</a:t>
            </a:r>
            <a:r>
              <a:rPr kumimoji="0" lang="en-US" altLang="en-US" sz="1000" b="0" i="0" u="none" strike="noStrike" cap="none" normalizeH="0" baseline="0" dirty="0">
                <a:ln>
                  <a:noFill/>
                </a:ln>
                <a:solidFill>
                  <a:srgbClr val="444444"/>
                </a:solidFill>
                <a:effectLst/>
                <a:latin typeface="Arial Unicode MS"/>
              </a:rPr>
              <a:t>)]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5392240"/>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2165</Words>
  <Application>Microsoft Office PowerPoint</Application>
  <PresentationFormat>On-screen Show (16:9)</PresentationFormat>
  <Paragraphs>385</Paragraphs>
  <Slides>46</Slides>
  <Notes>46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Roboto Condensed Light</vt:lpstr>
      <vt:lpstr>Open Sans</vt:lpstr>
      <vt:lpstr>Noto Serif</vt:lpstr>
      <vt:lpstr>Squada One</vt:lpstr>
      <vt:lpstr>Arial Unicode MS</vt:lpstr>
      <vt:lpstr>Fira Sans Extra Condensed Medium</vt:lpstr>
      <vt:lpstr>Exo 2</vt:lpstr>
      <vt:lpstr>Arial</vt:lpstr>
      <vt:lpstr>Roboto Slab</vt:lpstr>
      <vt:lpstr>Titillium Web</vt:lpstr>
      <vt:lpstr>Roboto Condensed</vt:lpstr>
      <vt:lpstr>Tech Newsletter by Slidesgo</vt:lpstr>
      <vt:lpstr>&gt;Roket Yazılımı Eğitimi Hafta 2 Haberleşme Protokolleri, Algoritmalar ve Model Roket Yazılım Örneği</vt:lpstr>
      <vt:lpstr>Uğurkan Ateş </vt:lpstr>
      <vt:lpstr>Eğitim İçeriği</vt:lpstr>
      <vt:lpstr>Ödev Çözüm : Taş Kağıt Makas Oyunu </vt:lpstr>
      <vt:lpstr>Ödev Çözüm : Taş Kağıt Makas Oyunu </vt:lpstr>
      <vt:lpstr>Ödev Çözüm : Taş Kağıt Makas Oyunu </vt:lpstr>
      <vt:lpstr>Ödev Çözüm : Taş Kağıt Makas Oyunu </vt:lpstr>
      <vt:lpstr>Ödev Çözüm : Taş Kağıt Makas Oyunu </vt:lpstr>
      <vt:lpstr>Ödev Çözüm : Taş Kağıt Makas Oyunu </vt:lpstr>
      <vt:lpstr>Ödev Çözüm : Taş Kağıt Makas Oyunu </vt:lpstr>
      <vt:lpstr>Haberleşme Protokolleri</vt:lpstr>
      <vt:lpstr>Haberleşme Protokolü Nedir?</vt:lpstr>
      <vt:lpstr>Haberleşme Protokolleri : CANbus</vt:lpstr>
      <vt:lpstr>Haberleşme Protokolleri : Modbus(RS232-RS485-)</vt:lpstr>
      <vt:lpstr>Haberleşme Protokolleri :  Senkron ve Asenkron</vt:lpstr>
      <vt:lpstr>Haberleşme Protokolleri : Seri Haberleşme Protokolleri - SPI</vt:lpstr>
      <vt:lpstr>Haberleşme Protokolleri : Seri Haberleşme Protokolleri – SPI- Senkron</vt:lpstr>
      <vt:lpstr>Haberleşme Protokolleri : Seri Haberleşme Protokolleri – I2C</vt:lpstr>
      <vt:lpstr>Haberleşme Protokolleri : Seri Haberleşme Protokolleri – I2C</vt:lpstr>
      <vt:lpstr>Haberleşme Protokolleri : Seri Haberleşme Protokolleri – UART</vt:lpstr>
      <vt:lpstr>Haberleşme Protokolleri : Seri Haberleşme Protokolleri – UART</vt:lpstr>
      <vt:lpstr>Haberleşme Protokolleri : Seri Haberleşme Protokolleri – UART</vt:lpstr>
      <vt:lpstr>Haberleşme Protokolleri :– Ethernet</vt:lpstr>
      <vt:lpstr>Haberleşme Protokolleri :– Ethernet</vt:lpstr>
      <vt:lpstr>Model Roket Elektroniği</vt:lpstr>
      <vt:lpstr>Model Roketçilikte kullanılan Elektronik Sistemler : Altimetre</vt:lpstr>
      <vt:lpstr>Model Roketçilikte kullanılan Elektronik Sistemler : Altimetre</vt:lpstr>
      <vt:lpstr>Model Roketçilikte kullanılan Elektronik Sistemler : Kamera</vt:lpstr>
      <vt:lpstr>Model Roketçilikte kullanılan Elektronik Sistemler : Kamera</vt:lpstr>
      <vt:lpstr>Model Roketçilikte kullanılan Elektronik Sistemler : Kamera</vt:lpstr>
      <vt:lpstr>Model Roketçilikte kullanılan Elektronik Sistemler : Yükseklik Sensörü</vt:lpstr>
      <vt:lpstr>Model Roketçilikte kullanılan Elektronik Sistemler : Yükseklik Sensörü</vt:lpstr>
      <vt:lpstr>Model Roketçilikte kullanılan Elektronik Sistemler : Batarya</vt:lpstr>
      <vt:lpstr>Model Roketçilikte kullanılan Elektronik Sistemler : GPS  ve Alıcı/Anten</vt:lpstr>
      <vt:lpstr>Kanatçıkları oynatmak istiyorsak : Motorlar</vt:lpstr>
      <vt:lpstr>Kanatçıkları oynatmak istiyorsak : DC Motorlar</vt:lpstr>
      <vt:lpstr>Kanatçıkları oynatmak istiyorsak : Step Motorlar</vt:lpstr>
      <vt:lpstr>Kanatçıkları oynatmak istiyorsak : Servo Motorlar</vt:lpstr>
      <vt:lpstr>Ve tabiki bir mikrodenetleyici / işlemci</vt:lpstr>
      <vt:lpstr>Basit bir Roket Kontrol Yazılımını İnceliyoruz</vt:lpstr>
      <vt:lpstr>Model Roket Algoritmasında olması gerekenler</vt:lpstr>
      <vt:lpstr>Model Roket Algoritmasında olması gerekenler</vt:lpstr>
      <vt:lpstr>Model Uçuş Kodu inceleme </vt:lpstr>
      <vt:lpstr>Ödev  ve Alıştırmalar</vt:lpstr>
      <vt:lpstr>Teşekkürler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&gt;Roket Yazılımı Eğitimi Hafta 1 Programlamaya Giriş ,Roket Yazılımı , Mikro İşlemciler ve Mikro Kontrolcüler</dc:title>
  <dc:creator>paypaytr</dc:creator>
  <cp:lastModifiedBy>Ates, Ugurkan</cp:lastModifiedBy>
  <cp:revision>59</cp:revision>
  <dcterms:modified xsi:type="dcterms:W3CDTF">2019-11-18T09:36:07Z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ugurkan.ates@accenture.com</vt:lpwstr>
  </property>
  <property fmtid="{D5CDD505-2E9C-101B-9397-08002B2CF9AE}" pid="5" name="MSIP_Label_1bc0f418-96a4-4caf-9d7c-ccc5ec7f9d91_SetDate">
    <vt:lpwstr>2019-10-21T12:56:43.7704047Z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ActionId">
    <vt:lpwstr>32624f7c-4228-4562-a3ce-b3e69ca59391</vt:lpwstr>
  </property>
  <property fmtid="{D5CDD505-2E9C-101B-9397-08002B2CF9AE}" pid="9" name="MSIP_Label_1bc0f418-96a4-4caf-9d7c-ccc5ec7f9d91_Extended_MSFT_Method">
    <vt:lpwstr>Manual</vt:lpwstr>
  </property>
  <property fmtid="{D5CDD505-2E9C-101B-9397-08002B2CF9AE}" pid="10" name="Sensitivity">
    <vt:lpwstr>Unrestricted</vt:lpwstr>
  </property>
</Properties>
</file>